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notesSlides/notesSlide9.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notesSlides/notesSlide10.xml" ContentType="application/vnd.openxmlformats-officedocument.presentationml.notesSlide+xml"/>
  <Override PartName="/ppt/charts/chart4.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5.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stęp" id="{1B18BBE3-8B79-3BD6-FFEE-C2DCB0E8D0BE}">
          <p14:sldIdLst>
            <p14:sldId id="256"/>
            <p14:sldId id="257"/>
            <p14:sldId id="258"/>
            <p14:sldId id="259"/>
          </p14:sldIdLst>
        </p14:section>
        <p14:section name="Metoda" id="{3AE1D744-8AD1-E24F-82DD-62F23D9D2929}">
          <p14:sldIdLst>
            <p14:sldId id="260"/>
            <p14:sldId id="261"/>
            <p14:sldId id="262"/>
          </p14:sldIdLst>
        </p14:section>
        <p14:section name="Wyniki" id="{8B7C6C27-6747-9ECC-6A63-4DE7CB75B427}">
          <p14:sldIdLst>
            <p14:sldId id="263"/>
            <p14:sldId id="264"/>
            <p14:sldId id="265"/>
            <p14:sldId id="266"/>
            <p14:sldId id="267"/>
          </p14:sldIdLst>
        </p14:section>
        <p14:section name="Wnioski" id="{6693F43B-28D7-2D53-F840-9C55BA2AEF23}">
          <p14:sldIdLst>
            <p14:sldId id="268"/>
            <p14:sldId id="269"/>
            <p14:sldId id="270"/>
          </p14:sldIdLst>
        </p14:section>
        <p14:section name="Zapas" id="{146D0420-5063-2F9B-9071-5F26A33E8636}">
          <p14:sldIdLst>
            <p14:sldId id="271"/>
            <p14:sldId id="272"/>
            <p14:sldId id="273"/>
            <p14:sldId id="274"/>
            <p14:sldId id="27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80356" autoAdjust="0"/>
  </p:normalViewPr>
  <p:slideViewPr>
    <p:cSldViewPr snapToGrid="0" snapToObjects="1">
      <p:cViewPr varScale="1">
        <p:scale>
          <a:sx n="94" d="100"/>
          <a:sy n="94" d="100"/>
        </p:scale>
        <p:origin x="119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1"/>
  <c:style val="2"/>
  <c:chart>
    <c:autoTitleDeleted val="1"/>
    <c:plotArea>
      <c:layout>
        <c:manualLayout>
          <c:layoutTarget val="inner"/>
          <c:xMode val="edge"/>
          <c:yMode val="edge"/>
          <c:x val="0.22"/>
          <c:y val="0.01"/>
          <c:w val="0.74"/>
          <c:h val="0.98"/>
        </c:manualLayout>
      </c:layout>
      <c:barChart>
        <c:barDir val="bar"/>
        <c:grouping val="clustered"/>
        <c:varyColors val="0"/>
        <c:ser>
          <c:idx val="0"/>
          <c:order val="0"/>
          <c:tx>
            <c:strRef>
              <c:f>Sheet1!$B$1</c:f>
              <c:strCache>
                <c:ptCount val="1"/>
                <c:pt idx="0">
                  <c:v>utracone prawdziwe</c:v>
                </c:pt>
              </c:strCache>
            </c:strRef>
          </c:tx>
          <c:spPr>
            <a:solidFill>
              <a:srgbClr val="C0392B"/>
            </a:solidFill>
            <a:effectLst/>
          </c:spPr>
          <c:invertIfNegative val="0"/>
          <c:dLbls>
            <c:numFmt formatCode="0;0" sourceLinked="0"/>
            <c:spPr>
              <a:noFill/>
              <a:ln>
                <a:noFill/>
              </a:ln>
              <a:effectLst/>
            </c:spPr>
            <c:txPr>
              <a:bodyPr/>
              <a:lstStyle/>
              <a:p>
                <a:pPr>
                  <a:defRPr sz="1400" b="1" i="0" u="none" strike="noStrike">
                    <a:solidFill>
                      <a:srgbClr val="2D3843"/>
                    </a:solidFill>
                    <a:latin typeface="Calibri"/>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Claude Opus 5</c:v>
                </c:pt>
                <c:pt idx="1">
                  <c:v>Claude Sonnet 5</c:v>
                </c:pt>
                <c:pt idx="2">
                  <c:v>GPT-5.6 Terra</c:v>
                </c:pt>
                <c:pt idx="3">
                  <c:v>GPT-5.6 Luna</c:v>
                </c:pt>
                <c:pt idx="4">
                  <c:v>gpt-oss-120b</c:v>
                </c:pt>
                <c:pt idx="5">
                  <c:v>gpt-oss-20b</c:v>
                </c:pt>
                <c:pt idx="6">
                  <c:v>Qwen3.5 9B</c:v>
                </c:pt>
              </c:strCache>
            </c:strRef>
          </c:cat>
          <c:val>
            <c:numRef>
              <c:f>Sheet1!$B$2:$B$8</c:f>
              <c:numCache>
                <c:formatCode>General</c:formatCode>
                <c:ptCount val="7"/>
                <c:pt idx="0">
                  <c:v>-1E-4</c:v>
                </c:pt>
                <c:pt idx="1">
                  <c:v>-1</c:v>
                </c:pt>
                <c:pt idx="2">
                  <c:v>-7</c:v>
                </c:pt>
                <c:pt idx="3">
                  <c:v>-3</c:v>
                </c:pt>
                <c:pt idx="4">
                  <c:v>-10</c:v>
                </c:pt>
                <c:pt idx="5">
                  <c:v>-36</c:v>
                </c:pt>
                <c:pt idx="6">
                  <c:v>-55</c:v>
                </c:pt>
              </c:numCache>
            </c:numRef>
          </c:val>
          <c:extLst>
            <c:ext xmlns:c16="http://schemas.microsoft.com/office/drawing/2014/chart" uri="{C3380CC4-5D6E-409C-BE32-E72D297353CC}">
              <c16:uniqueId val="{00000000-341C-43C7-9BB7-2577BA113BF9}"/>
            </c:ext>
          </c:extLst>
        </c:ser>
        <c:ser>
          <c:idx val="1"/>
          <c:order val="1"/>
          <c:tx>
            <c:strRef>
              <c:f>Sheet1!$C$1</c:f>
              <c:strCache>
                <c:ptCount val="1"/>
                <c:pt idx="0">
                  <c:v>usunięte fałszywe</c:v>
                </c:pt>
              </c:strCache>
            </c:strRef>
          </c:tx>
          <c:spPr>
            <a:solidFill>
              <a:srgbClr val="2E8B57"/>
            </a:solidFill>
            <a:effectLst/>
          </c:spPr>
          <c:invertIfNegative val="0"/>
          <c:dLbls>
            <c:numFmt formatCode="0;0" sourceLinked="0"/>
            <c:spPr>
              <a:noFill/>
              <a:ln>
                <a:noFill/>
              </a:ln>
              <a:effectLst/>
            </c:spPr>
            <c:txPr>
              <a:bodyPr/>
              <a:lstStyle/>
              <a:p>
                <a:pPr>
                  <a:defRPr sz="1400" b="1" i="0" u="none" strike="noStrike">
                    <a:solidFill>
                      <a:srgbClr val="2D3843"/>
                    </a:solidFill>
                    <a:latin typeface="Calibri"/>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Claude Opus 5</c:v>
                </c:pt>
                <c:pt idx="1">
                  <c:v>Claude Sonnet 5</c:v>
                </c:pt>
                <c:pt idx="2">
                  <c:v>GPT-5.6 Terra</c:v>
                </c:pt>
                <c:pt idx="3">
                  <c:v>GPT-5.6 Luna</c:v>
                </c:pt>
                <c:pt idx="4">
                  <c:v>gpt-oss-120b</c:v>
                </c:pt>
                <c:pt idx="5">
                  <c:v>gpt-oss-20b</c:v>
                </c:pt>
                <c:pt idx="6">
                  <c:v>Qwen3.5 9B</c:v>
                </c:pt>
              </c:strCache>
            </c:strRef>
          </c:cat>
          <c:val>
            <c:numRef>
              <c:f>Sheet1!$C$2:$C$8</c:f>
              <c:numCache>
                <c:formatCode>General</c:formatCode>
                <c:ptCount val="7"/>
                <c:pt idx="0">
                  <c:v>124</c:v>
                </c:pt>
                <c:pt idx="1">
                  <c:v>121</c:v>
                </c:pt>
                <c:pt idx="2">
                  <c:v>141</c:v>
                </c:pt>
                <c:pt idx="3">
                  <c:v>109</c:v>
                </c:pt>
                <c:pt idx="4">
                  <c:v>132</c:v>
                </c:pt>
                <c:pt idx="5">
                  <c:v>163</c:v>
                </c:pt>
                <c:pt idx="6">
                  <c:v>159</c:v>
                </c:pt>
              </c:numCache>
            </c:numRef>
          </c:val>
          <c:extLst>
            <c:ext xmlns:c16="http://schemas.microsoft.com/office/drawing/2014/chart" uri="{C3380CC4-5D6E-409C-BE32-E72D297353CC}">
              <c16:uniqueId val="{00000001-341C-43C7-9BB7-2577BA113BF9}"/>
            </c:ext>
          </c:extLst>
        </c:ser>
        <c:dLbls>
          <c:showLegendKey val="0"/>
          <c:showVal val="1"/>
          <c:showCatName val="0"/>
          <c:showSerName val="0"/>
          <c:showPercent val="0"/>
          <c:showBubbleSize val="0"/>
        </c:dLbls>
        <c:gapWidth val="45"/>
        <c:overlap val="100"/>
        <c:axId val="2094734554"/>
        <c:axId val="2094734552"/>
      </c:barChart>
      <c:catAx>
        <c:axId val="2094734554"/>
        <c:scaling>
          <c:orientation val="maxMin"/>
        </c:scaling>
        <c:delete val="0"/>
        <c:axPos val="l"/>
        <c:numFmt formatCode="General" sourceLinked="1"/>
        <c:majorTickMark val="out"/>
        <c:minorTickMark val="none"/>
        <c:tickLblPos val="low"/>
        <c:spPr>
          <a:ln w="12700" cap="flat">
            <a:solidFill>
              <a:srgbClr val="B8C0CC"/>
            </a:solidFill>
            <a:prstDash val="solid"/>
            <a:round/>
          </a:ln>
        </c:spPr>
        <c:txPr>
          <a:bodyPr/>
          <a:lstStyle/>
          <a:p>
            <a:pPr>
              <a:defRPr sz="1500" b="0" i="0" u="none" strike="noStrike">
                <a:solidFill>
                  <a:srgbClr val="2D3843"/>
                </a:solidFill>
                <a:latin typeface="Calibri"/>
              </a:defRPr>
            </a:pPr>
            <a:endParaRPr lang="en-US"/>
          </a:p>
        </c:txPr>
        <c:crossAx val="2094734552"/>
        <c:crosses val="autoZero"/>
        <c:auto val="1"/>
        <c:lblAlgn val="ctr"/>
        <c:lblOffset val="100"/>
        <c:noMultiLvlLbl val="1"/>
      </c:catAx>
      <c:valAx>
        <c:axId val="2094734552"/>
        <c:scaling>
          <c:orientation val="minMax"/>
          <c:max val="200"/>
          <c:min val="-80"/>
        </c:scaling>
        <c:delete val="1"/>
        <c:axPos val="t"/>
        <c:numFmt formatCode="General" sourceLinked="0"/>
        <c:majorTickMark val="out"/>
        <c:minorTickMark val="none"/>
        <c:tickLblPos val="low"/>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1"/>
  <c:style val="2"/>
  <c:chart>
    <c:autoTitleDeleted val="1"/>
    <c:plotArea>
      <c:layout>
        <c:manualLayout>
          <c:layoutTarget val="inner"/>
          <c:xMode val="edge"/>
          <c:yMode val="edge"/>
          <c:x val="0.36"/>
          <c:y val="0.03"/>
          <c:w val="0.55000000000000004"/>
          <c:h val="0.94"/>
        </c:manualLayout>
      </c:layout>
      <c:barChart>
        <c:barDir val="bar"/>
        <c:grouping val="clustered"/>
        <c:varyColors val="0"/>
        <c:ser>
          <c:idx val="0"/>
          <c:order val="0"/>
          <c:tx>
            <c:strRef>
              <c:f>Sheet1!$B$1</c:f>
              <c:strCache>
                <c:ptCount val="1"/>
                <c:pt idx="0">
                  <c:v>Trafność · werdykt większościowy</c:v>
                </c:pt>
              </c:strCache>
            </c:strRef>
          </c:tx>
          <c:spPr>
            <a:solidFill>
              <a:srgbClr val="3C5FA8"/>
            </a:solidFill>
            <a:effectLst/>
          </c:spPr>
          <c:invertIfNegative val="0"/>
          <c:dLbls>
            <c:numFmt formatCode="0%" sourceLinked="0"/>
            <c:spPr>
              <a:noFill/>
              <a:ln>
                <a:noFill/>
              </a:ln>
              <a:effectLst/>
            </c:spPr>
            <c:txPr>
              <a:bodyPr/>
              <a:lstStyle/>
              <a:p>
                <a:pPr>
                  <a:defRPr sz="1400" b="1" i="0" u="none" strike="noStrike">
                    <a:solidFill>
                      <a:srgbClr val="2D3843"/>
                    </a:solidFill>
                    <a:latin typeface="Calibri"/>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Claude Opus 5</c:v>
                </c:pt>
                <c:pt idx="1">
                  <c:v>Claude Sonnet 5</c:v>
                </c:pt>
                <c:pt idx="2">
                  <c:v>GPT-5.6 Terra</c:v>
                </c:pt>
                <c:pt idx="3">
                  <c:v>GPT-5.6 Luna</c:v>
                </c:pt>
                <c:pt idx="4">
                  <c:v>gpt-oss-120b</c:v>
                </c:pt>
                <c:pt idx="5">
                  <c:v>gpt-oss-20b</c:v>
                </c:pt>
                <c:pt idx="6">
                  <c:v>Qwen3.5 9B</c:v>
                </c:pt>
              </c:strCache>
            </c:strRef>
          </c:cat>
          <c:val>
            <c:numRef>
              <c:f>Sheet1!$B$2:$B$8</c:f>
              <c:numCache>
                <c:formatCode>General</c:formatCode>
                <c:ptCount val="7"/>
                <c:pt idx="0">
                  <c:v>0.74399999999999999</c:v>
                </c:pt>
                <c:pt idx="1">
                  <c:v>0.73299999999999998</c:v>
                </c:pt>
                <c:pt idx="2">
                  <c:v>0.77200000000000002</c:v>
                </c:pt>
                <c:pt idx="3">
                  <c:v>0.69399999999999995</c:v>
                </c:pt>
                <c:pt idx="4">
                  <c:v>0.73899999999999999</c:v>
                </c:pt>
                <c:pt idx="5">
                  <c:v>0.753</c:v>
                </c:pt>
                <c:pt idx="6">
                  <c:v>0.68899999999999995</c:v>
                </c:pt>
              </c:numCache>
            </c:numRef>
          </c:val>
          <c:extLst>
            <c:ext xmlns:c16="http://schemas.microsoft.com/office/drawing/2014/chart" uri="{C3380CC4-5D6E-409C-BE32-E72D297353CC}">
              <c16:uniqueId val="{00000000-6A62-4925-9A10-CBA6713A73EA}"/>
            </c:ext>
          </c:extLst>
        </c:ser>
        <c:dLbls>
          <c:showLegendKey val="0"/>
          <c:showVal val="1"/>
          <c:showCatName val="0"/>
          <c:showSerName val="0"/>
          <c:showPercent val="0"/>
          <c:showBubbleSize val="0"/>
        </c:dLbls>
        <c:gapWidth val="50"/>
        <c:axId val="2094734554"/>
        <c:axId val="2094734552"/>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1400" b="0" i="0" u="none" strike="noStrike">
                <a:solidFill>
                  <a:srgbClr val="2D3843"/>
                </a:solidFill>
                <a:latin typeface="Calibri"/>
              </a:defRPr>
            </a:pPr>
            <a:endParaRPr lang="en-US"/>
          </a:p>
        </c:txPr>
        <c:crossAx val="2094734552"/>
        <c:crosses val="autoZero"/>
        <c:auto val="1"/>
        <c:lblAlgn val="ctr"/>
        <c:lblOffset val="100"/>
        <c:noMultiLvlLbl val="1"/>
      </c:catAx>
      <c:valAx>
        <c:axId val="2094734552"/>
        <c:scaling>
          <c:orientation val="minMax"/>
          <c:max val="1"/>
          <c:min val="0"/>
        </c:scaling>
        <c:delete val="1"/>
        <c:axPos val="t"/>
        <c:numFmt formatCode="General" sourceLinked="0"/>
        <c:majorTickMark val="out"/>
        <c:minorTickMark val="none"/>
        <c:tickLblPos val="low"/>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1"/>
  <c:style val="2"/>
  <c:chart>
    <c:autoTitleDeleted val="1"/>
    <c:plotArea>
      <c:layout>
        <c:manualLayout>
          <c:layoutTarget val="inner"/>
          <c:xMode val="edge"/>
          <c:yMode val="edge"/>
          <c:x val="0.36"/>
          <c:y val="0.03"/>
          <c:w val="0.55000000000000004"/>
          <c:h val="0.94"/>
        </c:manualLayout>
      </c:layout>
      <c:barChart>
        <c:barDir val="bar"/>
        <c:grouping val="clustered"/>
        <c:varyColors val="0"/>
        <c:ser>
          <c:idx val="0"/>
          <c:order val="0"/>
          <c:tx>
            <c:strRef>
              <c:f>Sheet1!$B$1</c:f>
              <c:strCache>
                <c:ptCount val="1"/>
                <c:pt idx="0">
                  <c:v>Jednomyślność trzech powtórzeń</c:v>
                </c:pt>
              </c:strCache>
            </c:strRef>
          </c:tx>
          <c:spPr>
            <a:solidFill>
              <a:srgbClr val="2D3843"/>
            </a:solidFill>
            <a:effectLst/>
          </c:spPr>
          <c:invertIfNegative val="0"/>
          <c:dLbls>
            <c:numFmt formatCode="0%" sourceLinked="0"/>
            <c:spPr>
              <a:noFill/>
              <a:ln>
                <a:noFill/>
              </a:ln>
              <a:effectLst/>
            </c:spPr>
            <c:txPr>
              <a:bodyPr/>
              <a:lstStyle/>
              <a:p>
                <a:pPr>
                  <a:defRPr sz="1400" b="1" i="0" u="none" strike="noStrike">
                    <a:solidFill>
                      <a:srgbClr val="2D3843"/>
                    </a:solidFill>
                    <a:latin typeface="Calibri"/>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Claude Opus 5</c:v>
                </c:pt>
                <c:pt idx="1">
                  <c:v>Claude Sonnet 5</c:v>
                </c:pt>
                <c:pt idx="2">
                  <c:v>GPT-5.6 Terra</c:v>
                </c:pt>
                <c:pt idx="3">
                  <c:v>GPT-5.6 Luna</c:v>
                </c:pt>
                <c:pt idx="4">
                  <c:v>gpt-oss-120b</c:v>
                </c:pt>
                <c:pt idx="5">
                  <c:v>gpt-oss-20b</c:v>
                </c:pt>
                <c:pt idx="6">
                  <c:v>Qwen3.5 9B</c:v>
                </c:pt>
              </c:strCache>
            </c:strRef>
          </c:cat>
          <c:val>
            <c:numRef>
              <c:f>Sheet1!$B$2:$B$8</c:f>
              <c:numCache>
                <c:formatCode>General</c:formatCode>
                <c:ptCount val="7"/>
                <c:pt idx="0">
                  <c:v>0.93100000000000005</c:v>
                </c:pt>
                <c:pt idx="1">
                  <c:v>0.91700000000000004</c:v>
                </c:pt>
                <c:pt idx="2">
                  <c:v>0.872</c:v>
                </c:pt>
                <c:pt idx="3">
                  <c:v>0.83899999999999997</c:v>
                </c:pt>
                <c:pt idx="4">
                  <c:v>0.85799999999999998</c:v>
                </c:pt>
                <c:pt idx="5">
                  <c:v>0.76400000000000001</c:v>
                </c:pt>
                <c:pt idx="6">
                  <c:v>0.56100000000000005</c:v>
                </c:pt>
              </c:numCache>
            </c:numRef>
          </c:val>
          <c:extLst>
            <c:ext xmlns:c16="http://schemas.microsoft.com/office/drawing/2014/chart" uri="{C3380CC4-5D6E-409C-BE32-E72D297353CC}">
              <c16:uniqueId val="{00000000-FCA9-41B1-AD04-D6614BFDECAF}"/>
            </c:ext>
          </c:extLst>
        </c:ser>
        <c:dLbls>
          <c:showLegendKey val="0"/>
          <c:showVal val="1"/>
          <c:showCatName val="0"/>
          <c:showSerName val="0"/>
          <c:showPercent val="0"/>
          <c:showBubbleSize val="0"/>
        </c:dLbls>
        <c:gapWidth val="50"/>
        <c:axId val="2094734554"/>
        <c:axId val="2094734552"/>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1400" b="0" i="0" u="none" strike="noStrike">
                <a:solidFill>
                  <a:srgbClr val="2D3843"/>
                </a:solidFill>
                <a:latin typeface="Calibri"/>
              </a:defRPr>
            </a:pPr>
            <a:endParaRPr lang="en-US"/>
          </a:p>
        </c:txPr>
        <c:crossAx val="2094734552"/>
        <c:crosses val="autoZero"/>
        <c:auto val="1"/>
        <c:lblAlgn val="ctr"/>
        <c:lblOffset val="100"/>
        <c:noMultiLvlLbl val="1"/>
      </c:catAx>
      <c:valAx>
        <c:axId val="2094734552"/>
        <c:scaling>
          <c:orientation val="minMax"/>
          <c:max val="1"/>
          <c:min val="0"/>
        </c:scaling>
        <c:delete val="1"/>
        <c:axPos val="t"/>
        <c:numFmt formatCode="General" sourceLinked="0"/>
        <c:majorTickMark val="out"/>
        <c:minorTickMark val="none"/>
        <c:tickLblPos val="low"/>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1"/>
  <c:style val="2"/>
  <c:chart>
    <c:autoTitleDeleted val="1"/>
    <c:plotArea>
      <c:layout>
        <c:manualLayout>
          <c:layoutTarget val="inner"/>
          <c:xMode val="edge"/>
          <c:yMode val="edge"/>
          <c:x val="0.27"/>
          <c:y val="0.01"/>
          <c:w val="0.66"/>
          <c:h val="0.98"/>
        </c:manualLayout>
      </c:layout>
      <c:barChart>
        <c:barDir val="bar"/>
        <c:grouping val="clustered"/>
        <c:varyColors val="0"/>
        <c:ser>
          <c:idx val="0"/>
          <c:order val="0"/>
          <c:tx>
            <c:strRef>
              <c:f>Sheet1!$B$1</c:f>
              <c:strCache>
                <c:ptCount val="1"/>
                <c:pt idx="0">
                  <c:v>z kodem</c:v>
                </c:pt>
              </c:strCache>
            </c:strRef>
          </c:tx>
          <c:spPr>
            <a:solidFill>
              <a:srgbClr val="3C5FA8"/>
            </a:solidFill>
            <a:effectLst/>
          </c:spPr>
          <c:invertIfNegative val="0"/>
          <c:dLbls>
            <c:numFmt formatCode="0%" sourceLinked="0"/>
            <c:spPr>
              <a:noFill/>
              <a:ln>
                <a:noFill/>
              </a:ln>
              <a:effectLst/>
            </c:spPr>
            <c:txPr>
              <a:bodyPr/>
              <a:lstStyle/>
              <a:p>
                <a:pPr>
                  <a:defRPr sz="1300" b="1" i="0" u="none" strike="noStrike">
                    <a:solidFill>
                      <a:srgbClr val="2D3843"/>
                    </a:solidFill>
                    <a:latin typeface="Calibri"/>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Claude Opus 5</c:v>
                </c:pt>
                <c:pt idx="1">
                  <c:v>Claude Sonnet 5</c:v>
                </c:pt>
                <c:pt idx="2">
                  <c:v>GPT-5.6 Terra</c:v>
                </c:pt>
                <c:pt idx="3">
                  <c:v>GPT-5.6 Luna</c:v>
                </c:pt>
                <c:pt idx="4">
                  <c:v>gpt-oss-120b</c:v>
                </c:pt>
                <c:pt idx="5">
                  <c:v>gpt-oss-20b</c:v>
                </c:pt>
                <c:pt idx="6">
                  <c:v>Qwen3.5 9B</c:v>
                </c:pt>
              </c:strCache>
            </c:strRef>
          </c:cat>
          <c:val>
            <c:numRef>
              <c:f>Sheet1!$B$2:$B$8</c:f>
              <c:numCache>
                <c:formatCode>General</c:formatCode>
                <c:ptCount val="7"/>
                <c:pt idx="0">
                  <c:v>0.72799999999999998</c:v>
                </c:pt>
                <c:pt idx="1">
                  <c:v>0.72799999999999998</c:v>
                </c:pt>
                <c:pt idx="2">
                  <c:v>0.75600000000000001</c:v>
                </c:pt>
                <c:pt idx="3">
                  <c:v>0.72799999999999998</c:v>
                </c:pt>
                <c:pt idx="4">
                  <c:v>0.72799999999999998</c:v>
                </c:pt>
                <c:pt idx="5">
                  <c:v>0.72199999999999998</c:v>
                </c:pt>
                <c:pt idx="6">
                  <c:v>0.65300000000000002</c:v>
                </c:pt>
              </c:numCache>
            </c:numRef>
          </c:val>
          <c:extLst>
            <c:ext xmlns:c16="http://schemas.microsoft.com/office/drawing/2014/chart" uri="{C3380CC4-5D6E-409C-BE32-E72D297353CC}">
              <c16:uniqueId val="{00000000-2062-4CD5-8849-D659B7D919DE}"/>
            </c:ext>
          </c:extLst>
        </c:ser>
        <c:ser>
          <c:idx val="1"/>
          <c:order val="1"/>
          <c:tx>
            <c:strRef>
              <c:f>Sheet1!$C$1</c:f>
              <c:strCache>
                <c:ptCount val="1"/>
                <c:pt idx="0">
                  <c:v>bez kodu</c:v>
                </c:pt>
              </c:strCache>
            </c:strRef>
          </c:tx>
          <c:spPr>
            <a:solidFill>
              <a:srgbClr val="AFC0DD"/>
            </a:solidFill>
            <a:effectLst/>
          </c:spPr>
          <c:invertIfNegative val="0"/>
          <c:dLbls>
            <c:numFmt formatCode="0%" sourceLinked="0"/>
            <c:spPr>
              <a:noFill/>
              <a:ln>
                <a:noFill/>
              </a:ln>
              <a:effectLst/>
            </c:spPr>
            <c:txPr>
              <a:bodyPr/>
              <a:lstStyle/>
              <a:p>
                <a:pPr>
                  <a:defRPr sz="1300" b="1" i="0" u="none" strike="noStrike">
                    <a:solidFill>
                      <a:srgbClr val="2D3843"/>
                    </a:solidFill>
                    <a:latin typeface="Calibri"/>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Claude Opus 5</c:v>
                </c:pt>
                <c:pt idx="1">
                  <c:v>Claude Sonnet 5</c:v>
                </c:pt>
                <c:pt idx="2">
                  <c:v>GPT-5.6 Terra</c:v>
                </c:pt>
                <c:pt idx="3">
                  <c:v>GPT-5.6 Luna</c:v>
                </c:pt>
                <c:pt idx="4">
                  <c:v>gpt-oss-120b</c:v>
                </c:pt>
                <c:pt idx="5">
                  <c:v>gpt-oss-20b</c:v>
                </c:pt>
                <c:pt idx="6">
                  <c:v>Qwen3.5 9B</c:v>
                </c:pt>
              </c:strCache>
            </c:strRef>
          </c:cat>
          <c:val>
            <c:numRef>
              <c:f>Sheet1!$C$2:$C$8</c:f>
              <c:numCache>
                <c:formatCode>General</c:formatCode>
                <c:ptCount val="7"/>
                <c:pt idx="0">
                  <c:v>0.61899999999999999</c:v>
                </c:pt>
                <c:pt idx="1">
                  <c:v>0.58099999999999996</c:v>
                </c:pt>
                <c:pt idx="2">
                  <c:v>0.57799999999999996</c:v>
                </c:pt>
                <c:pt idx="3">
                  <c:v>0.48899999999999999</c:v>
                </c:pt>
                <c:pt idx="4">
                  <c:v>0.52200000000000002</c:v>
                </c:pt>
                <c:pt idx="5">
                  <c:v>0.52500000000000002</c:v>
                </c:pt>
                <c:pt idx="6">
                  <c:v>0.45300000000000001</c:v>
                </c:pt>
              </c:numCache>
            </c:numRef>
          </c:val>
          <c:extLst>
            <c:ext xmlns:c16="http://schemas.microsoft.com/office/drawing/2014/chart" uri="{C3380CC4-5D6E-409C-BE32-E72D297353CC}">
              <c16:uniqueId val="{00000001-2062-4CD5-8849-D659B7D919DE}"/>
            </c:ext>
          </c:extLst>
        </c:ser>
        <c:dLbls>
          <c:showLegendKey val="0"/>
          <c:showVal val="1"/>
          <c:showCatName val="0"/>
          <c:showSerName val="0"/>
          <c:showPercent val="0"/>
          <c:showBubbleSize val="0"/>
        </c:dLbls>
        <c:gapWidth val="50"/>
        <c:axId val="2094734554"/>
        <c:axId val="2094734552"/>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1400" b="0" i="0" u="none" strike="noStrike">
                <a:solidFill>
                  <a:srgbClr val="2D3843"/>
                </a:solidFill>
                <a:latin typeface="Calibri"/>
              </a:defRPr>
            </a:pPr>
            <a:endParaRPr lang="en-US"/>
          </a:p>
        </c:txPr>
        <c:crossAx val="2094734552"/>
        <c:crosses val="autoZero"/>
        <c:auto val="1"/>
        <c:lblAlgn val="ctr"/>
        <c:lblOffset val="100"/>
        <c:noMultiLvlLbl val="1"/>
      </c:catAx>
      <c:valAx>
        <c:axId val="2094734552"/>
        <c:scaling>
          <c:orientation val="minMax"/>
          <c:max val="1"/>
          <c:min val="0"/>
        </c:scaling>
        <c:delete val="1"/>
        <c:axPos val="t"/>
        <c:numFmt formatCode="General" sourceLinked="0"/>
        <c:majorTickMark val="out"/>
        <c:minorTickMark val="none"/>
        <c:tickLblPos val="low"/>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1"/>
  <c:style val="2"/>
  <c:chart>
    <c:autoTitleDeleted val="1"/>
    <c:plotArea>
      <c:layout>
        <c:manualLayout>
          <c:layoutTarget val="inner"/>
          <c:xMode val="edge"/>
          <c:yMode val="edge"/>
          <c:x val="0.1"/>
          <c:y val="0.16"/>
          <c:w val="0.86"/>
          <c:h val="0.66"/>
        </c:manualLayout>
      </c:layout>
      <c:lineChart>
        <c:grouping val="standard"/>
        <c:varyColors val="0"/>
        <c:ser>
          <c:idx val="0"/>
          <c:order val="0"/>
          <c:tx>
            <c:strRef>
              <c:f>Sheet1!$B$1</c:f>
              <c:strCache>
                <c:ptCount val="1"/>
                <c:pt idx="0">
                  <c:v>SonarQube (49 reguł)</c:v>
                </c:pt>
              </c:strCache>
            </c:strRef>
          </c:tx>
          <c:spPr>
            <a:ln w="31750" cap="flat">
              <a:solidFill>
                <a:srgbClr val="3C5FA8"/>
              </a:solidFill>
              <a:prstDash val="solid"/>
              <a:round/>
            </a:ln>
            <a:effectLst/>
          </c:spPr>
          <c:marker>
            <c:symbol val="none"/>
          </c:marker>
          <c:cat>
            <c:strRef>
              <c:f>Sheet1!$A$2:$A$50</c:f>
              <c:strCache>
                <c:ptCount val="49"/>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strCache>
            </c:strRef>
          </c:cat>
          <c:val>
            <c:numRef>
              <c:f>Sheet1!$B$2:$B$50</c:f>
              <c:numCache>
                <c:formatCode>General</c:formatCode>
                <c:ptCount val="49"/>
                <c:pt idx="0">
                  <c:v>0.17499999999999999</c:v>
                </c:pt>
                <c:pt idx="1">
                  <c:v>0.30833333333333335</c:v>
                </c:pt>
                <c:pt idx="2">
                  <c:v>0.39166666666666666</c:v>
                </c:pt>
                <c:pt idx="3">
                  <c:v>0.44166666666666665</c:v>
                </c:pt>
                <c:pt idx="4">
                  <c:v>0.49166666666666664</c:v>
                </c:pt>
                <c:pt idx="5">
                  <c:v>0.54166666666666663</c:v>
                </c:pt>
                <c:pt idx="6">
                  <c:v>0.57499999999999996</c:v>
                </c:pt>
                <c:pt idx="7">
                  <c:v>0.6</c:v>
                </c:pt>
                <c:pt idx="8">
                  <c:v>0.625</c:v>
                </c:pt>
                <c:pt idx="9">
                  <c:v>0.64166666666666672</c:v>
                </c:pt>
                <c:pt idx="10">
                  <c:v>0.65833333333333333</c:v>
                </c:pt>
                <c:pt idx="11">
                  <c:v>0.67500000000000004</c:v>
                </c:pt>
                <c:pt idx="12">
                  <c:v>0.69166666666666665</c:v>
                </c:pt>
                <c:pt idx="13">
                  <c:v>0.70833333333333337</c:v>
                </c:pt>
                <c:pt idx="14">
                  <c:v>0.71666666666666667</c:v>
                </c:pt>
                <c:pt idx="15">
                  <c:v>0.72499999999999998</c:v>
                </c:pt>
                <c:pt idx="16">
                  <c:v>0.73333333333333328</c:v>
                </c:pt>
                <c:pt idx="17">
                  <c:v>0.7416666666666667</c:v>
                </c:pt>
                <c:pt idx="18">
                  <c:v>0.75</c:v>
                </c:pt>
                <c:pt idx="19">
                  <c:v>0.7583333333333333</c:v>
                </c:pt>
                <c:pt idx="20">
                  <c:v>0.76666666666666672</c:v>
                </c:pt>
                <c:pt idx="21">
                  <c:v>0.77500000000000002</c:v>
                </c:pt>
                <c:pt idx="22">
                  <c:v>0.78333333333333333</c:v>
                </c:pt>
                <c:pt idx="23">
                  <c:v>0.79166666666666663</c:v>
                </c:pt>
                <c:pt idx="24">
                  <c:v>0.8</c:v>
                </c:pt>
                <c:pt idx="25">
                  <c:v>0.80833333333333335</c:v>
                </c:pt>
                <c:pt idx="26">
                  <c:v>0.81666666666666665</c:v>
                </c:pt>
                <c:pt idx="27">
                  <c:v>0.82499999999999996</c:v>
                </c:pt>
                <c:pt idx="28">
                  <c:v>0.83333333333333337</c:v>
                </c:pt>
                <c:pt idx="29">
                  <c:v>0.84166666666666667</c:v>
                </c:pt>
                <c:pt idx="30">
                  <c:v>0.85</c:v>
                </c:pt>
                <c:pt idx="31">
                  <c:v>0.85833333333333328</c:v>
                </c:pt>
                <c:pt idx="32">
                  <c:v>0.8666666666666667</c:v>
                </c:pt>
                <c:pt idx="33">
                  <c:v>0.875</c:v>
                </c:pt>
                <c:pt idx="34">
                  <c:v>0.8833333333333333</c:v>
                </c:pt>
                <c:pt idx="35">
                  <c:v>0.89166666666666672</c:v>
                </c:pt>
                <c:pt idx="36">
                  <c:v>0.9</c:v>
                </c:pt>
                <c:pt idx="37">
                  <c:v>0.90833333333333333</c:v>
                </c:pt>
                <c:pt idx="38">
                  <c:v>0.91666666666666663</c:v>
                </c:pt>
                <c:pt idx="39">
                  <c:v>0.92500000000000004</c:v>
                </c:pt>
                <c:pt idx="40">
                  <c:v>0.93333333333333335</c:v>
                </c:pt>
                <c:pt idx="41">
                  <c:v>0.94166666666666665</c:v>
                </c:pt>
                <c:pt idx="42">
                  <c:v>0.95</c:v>
                </c:pt>
                <c:pt idx="43">
                  <c:v>0.95833333333333337</c:v>
                </c:pt>
                <c:pt idx="44">
                  <c:v>0.96666666666666667</c:v>
                </c:pt>
                <c:pt idx="45">
                  <c:v>0.97499999999999998</c:v>
                </c:pt>
                <c:pt idx="46">
                  <c:v>0.98333333333333328</c:v>
                </c:pt>
                <c:pt idx="47">
                  <c:v>0.9916666666666667</c:v>
                </c:pt>
                <c:pt idx="48">
                  <c:v>1</c:v>
                </c:pt>
              </c:numCache>
            </c:numRef>
          </c:val>
          <c:smooth val="0"/>
          <c:extLst>
            <c:ext xmlns:c16="http://schemas.microsoft.com/office/drawing/2014/chart" uri="{C3380CC4-5D6E-409C-BE32-E72D297353CC}">
              <c16:uniqueId val="{00000000-2A7D-454F-83A6-B17F88DD96E0}"/>
            </c:ext>
          </c:extLst>
        </c:ser>
        <c:ser>
          <c:idx val="1"/>
          <c:order val="1"/>
          <c:tx>
            <c:strRef>
              <c:f>Sheet1!$C$1</c:f>
              <c:strCache>
                <c:ptCount val="1"/>
                <c:pt idx="0">
                  <c:v>SpotBugs (42 reguły)</c:v>
                </c:pt>
              </c:strCache>
            </c:strRef>
          </c:tx>
          <c:spPr>
            <a:ln w="31750" cap="flat">
              <a:solidFill>
                <a:srgbClr val="8CA5D6"/>
              </a:solidFill>
              <a:prstDash val="solid"/>
              <a:round/>
            </a:ln>
            <a:effectLst/>
          </c:spPr>
          <c:marker>
            <c:symbol val="none"/>
          </c:marker>
          <c:cat>
            <c:strRef>
              <c:f>Sheet1!$A$2:$A$50</c:f>
              <c:strCache>
                <c:ptCount val="49"/>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strCache>
            </c:strRef>
          </c:cat>
          <c:val>
            <c:numRef>
              <c:f>Sheet1!$C$2:$C$50</c:f>
              <c:numCache>
                <c:formatCode>General</c:formatCode>
                <c:ptCount val="49"/>
                <c:pt idx="0">
                  <c:v>0.20833333333333334</c:v>
                </c:pt>
                <c:pt idx="1">
                  <c:v>0.41666666666666669</c:v>
                </c:pt>
                <c:pt idx="2">
                  <c:v>0.47499999999999998</c:v>
                </c:pt>
                <c:pt idx="3">
                  <c:v>0.52500000000000002</c:v>
                </c:pt>
                <c:pt idx="4">
                  <c:v>0.57499999999999996</c:v>
                </c:pt>
                <c:pt idx="5">
                  <c:v>0.60833333333333328</c:v>
                </c:pt>
                <c:pt idx="6">
                  <c:v>0.6333333333333333</c:v>
                </c:pt>
                <c:pt idx="7">
                  <c:v>0.65833333333333333</c:v>
                </c:pt>
                <c:pt idx="8">
                  <c:v>0.68333333333333335</c:v>
                </c:pt>
                <c:pt idx="9">
                  <c:v>0.70833333333333337</c:v>
                </c:pt>
                <c:pt idx="10">
                  <c:v>0.72499999999999998</c:v>
                </c:pt>
                <c:pt idx="11">
                  <c:v>0.7416666666666667</c:v>
                </c:pt>
                <c:pt idx="12">
                  <c:v>0.7583333333333333</c:v>
                </c:pt>
                <c:pt idx="13">
                  <c:v>0.76666666666666672</c:v>
                </c:pt>
                <c:pt idx="14">
                  <c:v>0.77500000000000002</c:v>
                </c:pt>
                <c:pt idx="15">
                  <c:v>0.78333333333333333</c:v>
                </c:pt>
                <c:pt idx="16">
                  <c:v>0.79166666666666663</c:v>
                </c:pt>
                <c:pt idx="17">
                  <c:v>0.8</c:v>
                </c:pt>
                <c:pt idx="18">
                  <c:v>0.80833333333333335</c:v>
                </c:pt>
                <c:pt idx="19">
                  <c:v>0.81666666666666665</c:v>
                </c:pt>
                <c:pt idx="20">
                  <c:v>0.82499999999999996</c:v>
                </c:pt>
                <c:pt idx="21">
                  <c:v>0.83333333333333337</c:v>
                </c:pt>
                <c:pt idx="22">
                  <c:v>0.84166666666666667</c:v>
                </c:pt>
                <c:pt idx="23">
                  <c:v>0.85</c:v>
                </c:pt>
                <c:pt idx="24">
                  <c:v>0.85833333333333328</c:v>
                </c:pt>
                <c:pt idx="25">
                  <c:v>0.8666666666666667</c:v>
                </c:pt>
                <c:pt idx="26">
                  <c:v>0.875</c:v>
                </c:pt>
                <c:pt idx="27">
                  <c:v>0.8833333333333333</c:v>
                </c:pt>
                <c:pt idx="28">
                  <c:v>0.89166666666666672</c:v>
                </c:pt>
                <c:pt idx="29">
                  <c:v>0.9</c:v>
                </c:pt>
                <c:pt idx="30">
                  <c:v>0.90833333333333333</c:v>
                </c:pt>
                <c:pt idx="31">
                  <c:v>0.91666666666666663</c:v>
                </c:pt>
                <c:pt idx="32">
                  <c:v>0.92500000000000004</c:v>
                </c:pt>
                <c:pt idx="33">
                  <c:v>0.93333333333333335</c:v>
                </c:pt>
                <c:pt idx="34">
                  <c:v>0.94166666666666665</c:v>
                </c:pt>
                <c:pt idx="35">
                  <c:v>0.95</c:v>
                </c:pt>
                <c:pt idx="36">
                  <c:v>0.95833333333333337</c:v>
                </c:pt>
                <c:pt idx="37">
                  <c:v>0.96666666666666667</c:v>
                </c:pt>
                <c:pt idx="38">
                  <c:v>0.97499999999999998</c:v>
                </c:pt>
                <c:pt idx="39">
                  <c:v>0.98333333333333328</c:v>
                </c:pt>
                <c:pt idx="40">
                  <c:v>0.9916666666666667</c:v>
                </c:pt>
                <c:pt idx="41">
                  <c:v>1</c:v>
                </c:pt>
              </c:numCache>
            </c:numRef>
          </c:val>
          <c:smooth val="0"/>
          <c:extLst>
            <c:ext xmlns:c16="http://schemas.microsoft.com/office/drawing/2014/chart" uri="{C3380CC4-5D6E-409C-BE32-E72D297353CC}">
              <c16:uniqueId val="{00000001-2A7D-454F-83A6-B17F88DD96E0}"/>
            </c:ext>
          </c:extLst>
        </c:ser>
        <c:ser>
          <c:idx val="2"/>
          <c:order val="2"/>
          <c:tx>
            <c:strRef>
              <c:f>Sheet1!$D$1</c:f>
              <c:strCache>
                <c:ptCount val="1"/>
                <c:pt idx="0">
                  <c:v>Error Prone (32 reguły)</c:v>
                </c:pt>
              </c:strCache>
            </c:strRef>
          </c:tx>
          <c:spPr>
            <a:ln w="31750" cap="flat">
              <a:solidFill>
                <a:srgbClr val="2D3843"/>
              </a:solidFill>
              <a:prstDash val="solid"/>
              <a:round/>
            </a:ln>
            <a:effectLst/>
          </c:spPr>
          <c:marker>
            <c:symbol val="none"/>
          </c:marker>
          <c:cat>
            <c:strRef>
              <c:f>Sheet1!$A$2:$A$50</c:f>
              <c:strCache>
                <c:ptCount val="49"/>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strCache>
            </c:strRef>
          </c:cat>
          <c:val>
            <c:numRef>
              <c:f>Sheet1!$D$2:$D$50</c:f>
              <c:numCache>
                <c:formatCode>General</c:formatCode>
                <c:ptCount val="49"/>
                <c:pt idx="0">
                  <c:v>0.14166666666666666</c:v>
                </c:pt>
                <c:pt idx="1">
                  <c:v>0.24166666666666667</c:v>
                </c:pt>
                <c:pt idx="2">
                  <c:v>0.34166666666666667</c:v>
                </c:pt>
                <c:pt idx="3">
                  <c:v>0.42499999999999999</c:v>
                </c:pt>
                <c:pt idx="4">
                  <c:v>0.5083333333333333</c:v>
                </c:pt>
                <c:pt idx="5">
                  <c:v>0.59166666666666667</c:v>
                </c:pt>
                <c:pt idx="6">
                  <c:v>0.67500000000000004</c:v>
                </c:pt>
                <c:pt idx="7">
                  <c:v>0.7416666666666667</c:v>
                </c:pt>
                <c:pt idx="8">
                  <c:v>0.77500000000000002</c:v>
                </c:pt>
                <c:pt idx="9">
                  <c:v>0.8</c:v>
                </c:pt>
                <c:pt idx="10">
                  <c:v>0.82499999999999996</c:v>
                </c:pt>
                <c:pt idx="11">
                  <c:v>0.83333333333333337</c:v>
                </c:pt>
                <c:pt idx="12">
                  <c:v>0.84166666666666667</c:v>
                </c:pt>
                <c:pt idx="13">
                  <c:v>0.85</c:v>
                </c:pt>
                <c:pt idx="14">
                  <c:v>0.85833333333333328</c:v>
                </c:pt>
                <c:pt idx="15">
                  <c:v>0.8666666666666667</c:v>
                </c:pt>
                <c:pt idx="16">
                  <c:v>0.875</c:v>
                </c:pt>
                <c:pt idx="17">
                  <c:v>0.8833333333333333</c:v>
                </c:pt>
                <c:pt idx="18">
                  <c:v>0.89166666666666672</c:v>
                </c:pt>
                <c:pt idx="19">
                  <c:v>0.9</c:v>
                </c:pt>
                <c:pt idx="20">
                  <c:v>0.90833333333333333</c:v>
                </c:pt>
                <c:pt idx="21">
                  <c:v>0.91666666666666663</c:v>
                </c:pt>
                <c:pt idx="22">
                  <c:v>0.92500000000000004</c:v>
                </c:pt>
                <c:pt idx="23">
                  <c:v>0.93333333333333335</c:v>
                </c:pt>
                <c:pt idx="24">
                  <c:v>0.94166666666666665</c:v>
                </c:pt>
                <c:pt idx="25">
                  <c:v>0.95</c:v>
                </c:pt>
                <c:pt idx="26">
                  <c:v>0.95833333333333337</c:v>
                </c:pt>
                <c:pt idx="27">
                  <c:v>0.96666666666666667</c:v>
                </c:pt>
                <c:pt idx="28">
                  <c:v>0.97499999999999998</c:v>
                </c:pt>
                <c:pt idx="29">
                  <c:v>0.98333333333333328</c:v>
                </c:pt>
                <c:pt idx="30">
                  <c:v>0.9916666666666667</c:v>
                </c:pt>
                <c:pt idx="31">
                  <c:v>1</c:v>
                </c:pt>
              </c:numCache>
            </c:numRef>
          </c:val>
          <c:smooth val="0"/>
          <c:extLst>
            <c:ext xmlns:c16="http://schemas.microsoft.com/office/drawing/2014/chart" uri="{C3380CC4-5D6E-409C-BE32-E72D297353CC}">
              <c16:uniqueId val="{00000002-2A7D-454F-83A6-B17F88DD96E0}"/>
            </c:ext>
          </c:extLst>
        </c:ser>
        <c:dLbls>
          <c:showLegendKey val="0"/>
          <c:showVal val="0"/>
          <c:showCatName val="0"/>
          <c:showSerName val="0"/>
          <c:showPercent val="0"/>
          <c:showBubbleSize val="0"/>
        </c:dLbls>
        <c:smooth val="0"/>
        <c:axId val="2094734554"/>
        <c:axId val="2094734552"/>
      </c:lineChart>
      <c:catAx>
        <c:axId val="2094734554"/>
        <c:scaling>
          <c:orientation val="minMax"/>
        </c:scaling>
        <c:delete val="0"/>
        <c:axPos val="b"/>
        <c:title>
          <c:tx>
            <c:rich>
              <a:bodyPr/>
              <a:lstStyle/>
              <a:p>
                <a:pPr>
                  <a:defRPr sz="1200" b="0" i="0" u="none" strike="noStrike">
                    <a:solidFill>
                      <a:srgbClr val="525C69"/>
                    </a:solidFill>
                    <a:latin typeface="Arial"/>
                  </a:defRPr>
                </a:pPr>
                <a:r>
                  <a:rPr lang="pl-PL" sz="1200" b="0" i="0" u="none" strike="noStrike">
                    <a:solidFill>
                      <a:srgbClr val="525C69"/>
                    </a:solidFill>
                    <a:latin typeface="Arial"/>
                  </a:rPr>
                  <a:t>kolejne reguły, od najliczniejszej</a:t>
                </a:r>
              </a:p>
            </c:rich>
          </c:tx>
          <c:overlay val="0"/>
        </c:title>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525C69"/>
                </a:solidFill>
                <a:latin typeface="Calibri"/>
              </a:defRPr>
            </a:pPr>
            <a:endParaRPr lang="en-US"/>
          </a:p>
        </c:txPr>
        <c:crossAx val="2094734552"/>
        <c:crosses val="autoZero"/>
        <c:auto val="1"/>
        <c:lblAlgn val="ctr"/>
        <c:lblOffset val="100"/>
        <c:tickLblSkip val="8"/>
        <c:noMultiLvlLbl val="1"/>
      </c:catAx>
      <c:valAx>
        <c:axId val="2094734552"/>
        <c:scaling>
          <c:orientation val="minMax"/>
          <c:max val="1"/>
          <c:min val="0"/>
        </c:scaling>
        <c:delete val="0"/>
        <c:axPos val="l"/>
        <c:majorGridlines>
          <c:spPr>
            <a:ln w="9525" cap="flat">
              <a:solidFill>
                <a:srgbClr val="D5DAE1"/>
              </a:solidFill>
              <a:prstDash val="solid"/>
              <a:round/>
            </a:ln>
          </c:spPr>
        </c:majorGridlines>
        <c:numFmt formatCode="0%"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525C69"/>
                </a:solidFill>
                <a:latin typeface="Calibri"/>
              </a:defRPr>
            </a:pPr>
            <a:endParaRPr lang="en-US"/>
          </a:p>
        </c:txPr>
        <c:crossAx val="2094734554"/>
        <c:crosses val="autoZero"/>
        <c:crossBetween val="between"/>
        <c:majorUnit val="0.25"/>
      </c:valAx>
      <c:spPr>
        <a:noFill/>
        <a:ln>
          <a:noFill/>
        </a:ln>
        <a:effectLst/>
      </c:spPr>
    </c:plotArea>
    <c:legend>
      <c:legendPos val="t"/>
      <c:overlay val="0"/>
      <c:txPr>
        <a:bodyPr/>
        <a:lstStyle/>
        <a:p>
          <a:pPr>
            <a:defRPr sz="1300">
              <a:solidFill>
                <a:srgbClr val="2D3843"/>
              </a:solidFill>
              <a:latin typeface="Calibri"/>
              <a:cs typeface="Calibri"/>
            </a:defRPr>
          </a:pPr>
          <a:endParaRPr lang="en-US"/>
        </a:p>
      </c:txPr>
    </c:legend>
    <c:plotVisOnly val="1"/>
    <c:dispBlanksAs val="gap"/>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7690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KONTEKST
• Wystąpienie: do 15 minut. Tekst „CO MÓWIĘ” ze wszystkich slajdów to około 12–13 minut spokojnym tempem.
• Slajdy 16–20 (Z1–Z5) są zapasowe, na pytania. W pokazie: numer slajdu i Enter, np. 17 i Enter. Spis zapasowych: notatka do slajdu 15.
──────────  CO MÓWIĘ  ──────────
Dzień dobry. Nazywam się Bartłomiej Ściseł, a promotorem mojej pracy jest dr inż. Krystian Radlak. W pracy sprawdzam, czy model językowy potrafi odsiać fałszywe alarmy z raportu narzędzia do statycznej analizy kodu i nie wyrzucić przy tym alarmów prawdziwych.</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KONTEKST
• Jetty (Eclipse Jetty): lekki, skalowalny serwer WWW i silnik serwletów napisany w Javie, otwartoźródłowy projekt Fundacji Eclipse. Obsługuje HTTP/1, HTTP/2, HTTP/3 i WebSocket; łatwo go wbudować we własną aplikację albo uruchomić jako zwykły serwer aplikacji webowych (README projektu).
• Badałem Jetty Core, czyli rdzeń serwera HTTP i kontenera serwletów, bez kodu testowego: 34 moduły, ponad 1400 plików, około 307 tys. wierszy; commit 6ca6c9ab, gałąź jetty-12.1.x (podrozdz. 4.4).
• Dlaczego Jetty: duży, aktywnie rozwijany i używany już w badaniach narzędzi do analizy statycznej (NIST SATE IV, 2013: badano tam Jetty i Tomcat).
• Ostrzeżenia w Jetty: SonarQube 16 366, SpotBugs 1823, Error Prone 1023; razem 19 212.
• Google (Ruthruff i in. 2008): wyspecjalizowany zespół potrzebował średnio 8 minut na jedno ostrzeżenie FindBugs.
• Tencent (Du i in. 2026): około 10 minut na rundę przeglądu; ostrzeżenia uznane w pierwszej rundzie za fałszywe sprawdza drugi recenzent, stąd 10–20 minut. Kod C i C++, liczby z wywiadów.
• Coverity: komercyjne narzędzie do analizy statycznej kodu (m.in. C, C++ i Javy), sprzedawane od 2002 roku przez firmę o tej samej nazwie, założoną przez badaczy ze Stanforda. Bessey i in. 2010 (Communications of the ACM, „A few billion lines of code later”) to relacja jego twórców: powyżej 30% fałszywych alarmów ludzie ignorują narzędzie, a prawdziwe błędy giną wśród fałszywych. Sami celowali w mniej niż 20%.
• Johnson i in. 2013: wywiady z 20 programistami; 19 uznało, że wiele narzędzi nie podaje dość informacji, by ocenić, na czym polega problem i dlaczego nim jest.
• Godziny wyliczyłem sam, w pracy ich nie ma: 19 212 × 8 min ≈ 2562 h, czyli przy około 2000 godzin pracy rocznie ponad rok pełnego etatu.
──────────  CO MÓWIĘ  ──────────
Narzędzia do statycznej analizy kodu szukają błędów bez uruchamiania programu. Kłopot w tym, że ich raporty są ogromne. W projekcie Jetty, czyli otwartoźródłowym serwerze HTTP napisanym w Javie, trzy narzędzia zgłosiły łącznie ponad dziewiętnaście tysięcy ostrzeżeń.
Każde z nich ktoś musi ocenić. W Google przegląd jednego ostrzeżenia zajmował średnio 8 minut, a w Tencent, gdzie część ostrzeżeń przechodzi drugą rundę przeglądu, nawet 20. Przy ośmiu minutach sam raport Jetty to około dwóch i pół tysiąca godzin, czyli ponad rok pracy jednej osoby na pełnym etacie.
Drugi problem to fałszywe alarmy. Twórcy komercyjnego narzędzia Coverity zauważyli, że gdy fałszywych alarmów jest więcej niż 30 procent, użytkownicy zaczynają ignorować narzędzie, a prawdziwe błędy giną wśród fałszywych.
Trzeci problem to zrozumiałość. W wywiadach 19 z 20 programistów stwierdziło, że wiele narzędzi nie wyjaśnia, na czym polega zgłaszany problem.</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KONTEKST
• Rola modelu w tej pracy: weryfikacja ostrzeżeń, a nie wykrywanie błędów. Model ocenia tylko to, co zgłosiło narzędzie; nie szuka nowych błędów i nie naprawia kodu.
• Zbiory syntetyczne, pisane specjalnie do testowania narzędzi: Juliet, aplikacja OWASP Benchmark (np. Chen i in. 2025). Rzeczywisty kod rzadziej i na mniejszą skalę, np. 552 ostrzeżenia Infera z 10 projektów, sprawdzone ręcznie przez trzech autorów (Mohajer i in. 2024).
• Etykiety z historii zmian: ostrzeżenie, które zniknęło w kolejnej wersji kodu, uznaje się za prawdziwe, a które zostało, za fałszywe. Xue i in. 2026 sprawdzili ręcznie 200 ostrzeżeń oznaczonych tak jako „warte działania” w kodzie C: rzeczywisty błąd wskazywało 39, czyli 19,5%.
• Przeglądy Ge i in. 2023 oraz Guo i in. 2023: w Javie najczęściej badano FindBugs (poprzednika SpotBugs), SonarQube w pojedynczych pracach, Error Prone w żadnej.
• Powtarzalność: odpowiedź modelu z API nie jest w pełni powtarzalna nawet przy temperaturze 0 (Atil i in. 2025). SastBench (Feiglin i in. 2026) wywołuje model raz; Chen i in. 2025 oraz Du i in. 2026 głosują większością, ale rozrzutu między powtórzeniami nie mierzą.
• Wynik zależy od modelu: dziesięć modeli oceniało te same ostrzeżenia CodeQL w OWASP Benchmark, a F1 wahało się od 0,217 do 0,912 (Iranmanesh i in. 2025).
──────────  CO MÓWIĘ  ──────────
Pomysł jest prosty: między narzędziem a programistą umieszczam model językowy. Model dostaje ostrzeżenie razem z fragmentem kodu i ocenia, czy ostrzeżenie jest prawdziwe. Do werdyktu dołącza uzasadnienie, kategorię problemu i krótkie hasło. Nie szuka nowych błędów, ocenia tylko te już zgłoszone.
Usunięcie fałszywego alarmu to zysk, wyrzucenie prawdziwego to koszt, a cała praca sprowadza się do bilansu tych dwóch skutków.
Takie podejście badano już wcześniej, ale głównie na zbiorach syntetycznych, a na rzeczywistym kodzie rzadziej i na mniejszą skalę. Duże zbiory mają zwykle etykiety wyprowadzone z historii zmian, a gdy w jednym badaniu sprawdzono je ręcznie, rzeczywisty błąd wskazywało tylko 39 z 200 ostrzeżeń. W przeglądach literatury Error Prone nie pojawia się w żadnej pracy, a tam, gdzie model odpytywano kilka razy, nie mierzono rozrzutu odpowiedzi. Na te braki odpowiada moja praca.</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KONTEKST
• Wymowa: „ef jeden”. „Ef łan” to wymowa angielska; w polskim wystąpieniu naturalniej brzmi „miara ef jeden”.
• Decyzja pozytywna = model zachowuje ostrzeżenie w raporcie. Precyzja: jaki odsetek zachowanych to alarmy prawdziwe. Czułość: jaki odsetek prawdziwych alarmów model zachował. F1 = 2·P·R / (P + R), średnia harmoniczna precyzji i czułości. Trafność: odsetek werdyktów zgodnych z etykietą.
• Punkty odniesienia: surowy raport nic nie odrzuca (czułość 1, precyzja 0,400, F1 0,571); klasyfikator naiwny odrzuca wszystko (trafność 0,600, czyli udział fałszywych w próbie; F1 = 0).
• Jak rozstrzygam: H1 — cały 95-procentowy przedział ufności przyrostu F1 powyżej zera; H3 — przedział różnicy jednomyślności pary modeli nie obejmuje zera; H5 — cały przedział ilorazu F1 co najmniej 0,80; H2, H4 i H6 — p po korekcie Holma poniżej 0,05, w jednej rodzinie 22 testów.
• Hipotez zerowych nie oznaczam symbolem H0, bo H1 to u mnie pierwsza hipoteza szczegółowa, a nie hipoteza alternatywna.
• Pytania opisowe, bez testów: jakość uzasadnień (lektura), trafność kategoryzacji i grupowanie ostrzeżeń przez hasła.
──────────  CO MÓWIĘ  ──────────
Hipoteza główna brzmi: postprocessing modelem językowym podnosi użyteczność raportów zawierających wyniki statycznej analizy kodu w języku Java, a wielkość tej poprawy zależy od zastosowanego modelu oraz od danych, które model otrzymuje. Sprawdzam ją sześcioma hipotezami szczegółowymi.
H1: czy po filtrze rośnie miara F1. Czułość mówi, jaką część prawdziwych alarmów model zachował, precyzja, ile prawdziwych jest wśród zachowanych, a F1 łączy obie.
H2: czy modele różnią się trafnością i czy wypadają lepiej od klasyfikatora naiwnego, który odrzuca wszystko. H3: czy różnią się stabilnością werdyktu w trzech powtórzeniach. H4: czy uzasadnienie częściej niż komunikat narzędzia odwołuje się do kodu. H5: czy mały model uruchamiany lokalnie osiąga co najmniej 80 procent wartości F1 najdroższego modelu. H6: czy trafność się zmienia, gdy model nie widzi kodu.
Do tego trzy pytania opisowe: kategoryzacja, grupowanie i jakość uzasadnień.</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KONTEKST
• Baza przykładowych błędów: 30 klas, w każdej jeden ukryty błąd. Przykłady z książki T. Valeeva „100 Java Mistakes and How to Avoid Them” (Manning 2024); działające klasy przygotował I. Okniński (praca inżynierska PW, 2025, ten sam promotor). Moje zmiany: nazwa klasy mówi, co klasa robi, a nie jaki ma błąd (np. TextTrimmer), i żadnych komentarzy z podpowiedzią.
• W bazie 43 ostrzeżenia z 41 reguł, wszystkie prawdziwe. Baza mierzy więc tylko utratę prawdziwych alarmów, a nie redukcję fałszywych.
• Próba z Jetty w dwóch etapach (slajd Z4). Etap 1: po 100 ostrzeżeń z narzędzia, losowanie warstwowe (SpotBugs: kategoria i priorytet, SonarQube: typ i waga, Error Prone: reguła; pierwszeństwo dla poprawności i bezpieczeństwa), razem 300 ostrzeżeń z 63 reguł. Etap 2: po 20 nowych reguł z narzędzia, po jednym ostrzeżeniu z reguły. Łącznie 360 ostrzeżeń, po 120 z narzędzia, 123 reguły.
• Gdyby ktoś zapytał o „próbę warstwową” (termin z pracy, na slajdzie go nie ma): losowałem osobno w grupach ostrzeżeń, czyli warstwach, a nie z całego raportu naraz, żeby kilka bardzo licznych reguł nie zdominowało próby.
• Udział prawdziwych w próbie: 0,400. Metryki są nieważone, więc opisują próbę, a nie odsetki w całym raporcie Jetty.
• Narzędzia: SonarQube 26.3 z domyślnym profilem reguł; SpotBugs 4.9.8, najgłębsza analiza i najniższy próg pewności, bez rozszerzeń; Error Prone 2.26.1 jako wtyczka kompilatora javac (w Jetty wyłączona reguła o przechodzeniu między gałęziami switch, bo projekt robi to celowo).
──────────  CO MÓWIĘ  ──────────
Korzystam z dwóch uzupełniających się zbiorów.
Pierwszy to baza 30 klas z ukrytymi błędami. Przykłady pochodzą z książki Tagira Valeeva, a klasy przygotował Ireneusz Okniński w pracy inżynierskiej u tego samego promotora. Usunąłem z nich podpowiedzi zawarte w nazwach i komentarzach. Narzędzia zgłosiły tu 43 ostrzeżenia i wszystkie są prawdziwe, więc ten zbiór mierzy jedną rzecz: ile prawdziwych alarmów model wyrzuci.
Drugi to Jetty, około trzystu tysięcy wierszy kodu. Z dziewiętnastu tysięcy ostrzeżeń wylosowałem 360, po 120 z każdego narzędzia. Nie losowałem z całego raportu naraz, tylko osobno w grupach ostrzeżeń, żeby kilka bardzo licznych reguł nie zdominowało próby. W próbie są 123 różne reguły. Każde ostrzeżenie oznaczyłem ręcznie: prawdziwych okazało się 144, a fałszywych 216. Wyniki opisują więc tę próbę, a nie przekrój całego raportu.
Każde z trzech narzędzi analizuje kod inaczej: SonarQube kod źródłowy, SpotBugs bajtkod, a Error Prone działa w kompilatorze.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KONTEKST
• Kryterium (podrozdz. 4.1): alarm prawdziwy, gdy twierdzenie narzędzia o wskazanym miejscu jest prawdziwe, czyli wzorzec występuje i rodzi problem, który opisuje reguła (poprawność, bezpieczeństwo, utrzymywalność, czytelność). Fałszywy, gdy wzorca nie ma albo w tym kontekście jest uzasadniony.
• Nie są dowodem fałszywości: niska waga problemu, kosmetyczna poprawka, inny, poważniejszy błąd obok.
• Drugie znaczenie „fałszywego alarmu” w literaturze: ostrzeżenie, na które nikt nie zareagował. Tego nie mierzę; to pytanie o użyteczność, a nie o prawdziwość.
• Oryginalny komunikat: „Use grouping parenthesis to make the operator precedence explicit” (Error Prone, reguła OperatorPrecedence). Operator &amp;&amp; wiąże mocniej niż ||, więc program działa tak samo; nawiasy tylko pokazują kolejność działań.
• Etykieta tego ostrzeżenia: alarm prawdziwy. Głosy modeli wracają na slajdzie 11.
──────────  CO MÓWIĘ  ──────────
Najważniejsza decyzja metodyczna dotyczy tego, co znaczy fałszywy alarm. W praktyce to określenie ma dwa znaczenia: ostrzeżenie nieprawdziwe albo ostrzeżenie, na które nikt nie zareagował. Przyjąłem węższe: ostrzeżenie jest prawdziwe, gdy wzorzec z reguły występuje w kodzie i rodzi problem, który reguła opisuje.
Przykład z Jetty. Error Prone zaleca dodanie nawiasów grupujących w wyrażeniu, w którym koniunkcje i alternatywa stoją obok siebie. Program działa poprawnie, ale twierdzenie narzędzia jest prawdziwe: kolejność działań wynika tu wyłącznie z priorytetu operatorów, co utrudnia czytanie. To więc alarm prawdziwy. Czy warto go poprawić, to osobne pytanie.
Wszystkie etykiety nadałem przed uruchomieniem modeli. Ten przykład jeszcze wróci.</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KONTEKST
• Wspólny format: 12 pól wspólnych (m.in. narzędzie, reguła, komunikat, plik, wiersz) i dane właściwe dla narzędzia: SpotBugs priorytet, ranga, CWE; SonarQube waga, typ, znaczniki, czas naprawy; Error Prone nazwa wzorca, odnośnik do opisu, sugerowana poprawka.
• Prompt systemowy: zadanie, definicja alarmu prawdziwego i fałszywego (to samo kryterium co przy etykietach), czego nie traktować jako dowodu fałszywości, co robić przy niepełnym kontekście (zaznaczyć niepewność, ale wydać werdykt), sześć kategorii.
• Kod: plik do 200 wierszy w całości, dłuższy do 150 wierszy przed i 150 po wskazanym miejscu; wiersze ponumerowane, zakres ostrzeżenia oznaczony.
• Odpowiedź: JSON z sześcioma polami (uzasadnienie, werdykt, pewność, kategoria, hasło, wyjaśnienie dla programisty); analizuję werdykt, uzasadnienie, kategorię i hasło (slajd Z3).
• Ustawienia: domyślne parametry dostawców (temperatury ani trybu rozumowania nie zmieniałem), limit odpowiedzi 8192 tokeny; wywołanie bez werdyktu ponawiane bez zmiany promptu, aż do skutku.
• Dostęp: Claude i GPT-5.6 przez API producentów; gpt-oss przez OpenRouter; Qwen3.5 9B lokalnie przez Ollama na RTX 5070 Ti z 16 GB pamięci, kontekst 32 768 tokenów.
• Liczba ocen: 7 modeli × 3 powtórzenia × 360 ostrzeżeń = 7560 (wyliczone, w pracy tej liczby nie ma); wariant bez kodu: 7 × 360 = 2520 wywołań.
• Statystyka: ICC etykiety w obrębie reguły 0,617, więc losuję całe reguły: bootstrap 10 000 losowań, permutacje 20 000; korekta Holma dla 22 testów (Q Cochrana, 7 porównań z naiwnym, po 7 w H4 i H6). Szczegóły: slajd Z2.
──────────  CO MÓWIĘ  ──────────
Raporty trzech narzędzi sprowadzam do wspólnego formatu. Dla każdego ostrzeżenia buduję prompt: dane ostrzeżenia i kod. Krótki plik przekazuję w całości, z długiego do 150 wierszy w każdą stronę od wskazanego miejsca. Każde ostrzeżenie ocenia siedem modeli, każdy trzy razy z tym samym promptem. Werdykt to większość z trzech głosów, porównana z etykietą.
Modele dobrałem parami: ten sam producent w dwóch segmentach cenowych, czyli Opus i Sonnet oraz Terra i Luna, i ta sama konstrukcja w dwóch rozmiarach, czyli gpt-oss 120b i 20b. Do tego Qwen, mały model uruchamiany na mojej karcie graficznej.
Osobno przeprowadziłem wariant bez fragmentu kodu. W statystyce losuję całe reguły, a nie pojedyncze ostrzeżenia, bo ostrzeżenia jednej reguły mają podobne etykiety.</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KONTEKST
• Liczby z werdyktu większościowego na 360 ostrzeżeniach: usunięte fałszywe to fałszywe alarmy odrzucone przez model, utracone prawdziwe to prawdziwe alarmy odrzucone przez model.
• Redukcja fałszywych: od 50,5% (Luna) do 75,5% (gpt-oss-20b).
• F1 surowego raportu: 0,571. Przyrost F1 = F1 modelu − F1 surowego raportu.
• Dlaczego H1 tylko 5 z 7: gpt-oss-20b przyrost F1 0,137, przedział [−0,004; 0,267]; Qwen przyrost F1 0,042, przedział [−0,064; 0,142]. Punktowo F1 wzrosło także u nich, ale dolna granica przedziału ufności jest poniżej zera, a rozstrzygnięcie wymagało całego przedziału powyżej zera. U gpt-oss-20b zabrakło niewiele; u Qwena przedział szeroko obejmuje zero, bo stracił 55 prawdziwych alarmów.
• U pozostałych pięciu przyrost F1 od 0,148 do 0,198, wszystkie przedziały powyżej zera.
• Baza błędów, 43 prawdziwe; utracone: Opus 1, Sonnet 1, Terra 2, Luna 1, gpt-oss-120b 5, gpt-oss-20b 3, Qwen 7.
• Dlaczego F1, a nie koszt: F1 nie wymaga arbitralnej wyceny, ile kosztuje utracony prawdziwy alarm w porównaniu z przejrzanym fałszywym. Dlatego obok zawsze podaję liczbę utraconych prawdziwych.
──────────  CO MÓWIĘ  ──────────
To jest główny wynik. Po prawej: ile spośród 216 fałszywych alarmów model usunął. Po lewej: ile spośród 144 prawdziwych wyrzucił.
Każdy model usuwa ponad połowę fałszywych alarmów, od 109 do 163. Opus nie stracił przy tym żadnego prawdziwego, Sonnet jeden, Luna trzy. Dwa najmniejsze modele są za to agresywne: gpt-oss-20b wyrzucił 36 prawdziwych alarmów, czyli co czwarty, a Qwen 55, czyli 38 procent.
Bilans opisuje miara F1. Jej oszacowanie wzrosło u wszystkich modeli, ale u dwóch najmniejszych przedział ufności obejmuje zero. H1 potwierdzam więc dla pięciu z siedmiu modeli.
Na bazie przykładowych błędów najmniej tracą Opus, Sonnet i Luna, po jednym z 43 alarmów, a najwięcej znowu Qwen: 7. Wniosek: filtr ocenia się bilansem, a nie liczbą usuniętych ostrzeżeń.</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KONTEKST
• Trafność, werdykt większościowy: od 68,9% (Qwen) do 77,2% (Terra).
• H2, różnice między modelami: Q Cochrana = 17,6 (6 stopni swobody). Klasycznie p = 0,007, ale to zakłada niezależne ostrzeżenia. Przy permutacji całych reguł p = 0,557, po Holmie 0,698. Ostrzeżenia jednej reguły są do siebie podobne (ICC 0,617), więc niezależnych obserwacji jest mniej niż 360. Klasycznej wartości p w pracy nie ma.
• H2, przewaga nad naiwnym, p po Holmie: Opus 0,475, Sonnet 0,475, Terra 0,298, Luna 0,698, gpt-oss-120b 0,386, gpt-oss-20b 0,052, Qwen 0,475. Najbliżej był gpt-oss-20b: p przed korektą 0,005, po korekcie 0,052.
• Przedział ufności różnicy względem naiwnego leży powyżej zera u trzech modeli (Terra, gpt-oss-120b, gpt-oss-20b), ale przedziały są bez korekty na wielokrotne testowanie, a o H2 rozstrzyga p po Holmie.
• Naiwny ma 60% trafności, bo fałszywe to 216 z 360 ostrzeżeń: odrzucając wszystko, trafia w każdy fałszywy. Jego F1 = 0, bo nie zachowuje żadnego prawdziwego.
• H3: jednomyślność, czyli trzy zgodne powtórzenia, od 93,1% (Opus) do 56,1% (Qwen); kappa Fleissa od 0,898 do 0,397. Różnicę w parze uznaję, gdy przedział ufności różnicy jednomyślności nie obejmuje zera.
• Pary bez wykazanej różnicy (6): Opus–Sonnet, Terra–gpt-oss-120b, Terra–Luna, Terra–Sonnet (przedział kończy się dokładnie na zerze), gpt-oss-120b–Luna, Luna–gpt-oss-20b.
• H5: iloraz F1 Qwena do F1 Opusa 0,810, przedział [0,706; 0,917]; warunek: cały przedział co najmniej 0,80. Punktowo próg przekroczony, ale niepewność za duża.
• Koszt na ostrzeżenie, trzy wywołania: Opus 0,1630 USD, Sonnet 0,0664 USD, Terra 0,0331 USD, Luna 0,0030 USD, gpt-oss-120b 0,0009 USD, gpt-oss-20b 0,0009 USD; Qwen lokalnie, kosztu sprzętu i energii nie mierzyłem.
──────────  CO MÓWIĘ  ──────────
H2 pyta, czy modele różnią się trafnością. Wyniki mieściły się między 69 a 77 procent. Po uwzględnieniu podobieństwa ostrzeżeń w obrębie reguł test Q Cochrana nie wykazał różnic między modelami, choć brak wykazanej różnicy nie oznacza jednakowej trafności. Po korekcie na wielokrotne testowanie nie wykazałem też przewagi nad klasyfikatorem naiwnym. Osiąga on 60 procent trafności, bo fałszywe alarmy stanowią 60 procent próby, a jego F1 wynosi zero. Trafność jest więc słabą miarą dla filtra.
Wyraźnie różniła się za to stabilność, o którą pyta H3. Opus zmieniał werdykt między powtórzeniami przy 7 procentach ostrzeżeń, Qwen przy 44. Różnicę wykazałem w 15 z 21 par modeli, więc H3 potwierdzam.
H5 dotyczy modelu lokalnego. Qwen osiągnął 81 procent wartości F1 Opusa, ale dolna granica przedziału ufności to 71 procent, więc progu 80 procent nie potwierdzam.</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KONTEKST
• Wariant bez kodu: te same 360 ostrzeżeń; z promptu usunięto fragment kodu i zdania odwołujące się do niego. Komunikat narzędzia, reguła, lokalizacja, kryterium i format odpowiedzi bez zmian. Jedno wywołanie na ostrzeżenie (koszt), więc porównanie z pierwszym powtórzeniem przebiegu głównego, a nie z werdyktem większościowym.
• „Kontekst” w tym wyniku to fragment kodu wokół ostrzeżenia: w wariancie bez kodu zabrałem tylko kod, a komunikat narzędzia, regułę i lokalizację model dostawał nadal. Rozdział 8 pracy ujmuje to tak: „Istotne znaczenie miał kontekst przekazywany modelowi”.
• Trafność z kodem → bez kodu: Opus 72,8% → 61,9% (−10,8); Sonnet 72,8% → 58,1% (−14,7); Terra 75,6% → 57,8% (−17,8); Luna 72,8% → 48,9% (−23,9); gpt-oss-120b 72,8% → 52,2% (−20,6); gpt-oss-20b 72,2% → 52,5% (−19,7); Qwen 65,3% → 45,3% (−20,0).
• Porównanie z wyborem modelu jest opisowe, bez testu: z kodem najlepszy (Terra, 75,6%) i najgorszy model (Qwen, 65,3%) dzieli 10,3 p.p.; najmniejszy spadek bez kodu (Opus) to 10,8 p.p., czyli porównywalnie, a u pozostałych od 14,7 do 23,9 p.p. Przy werdykcie większościowym najlepszy i najgorszy model dzieli 8,3 p.p.
• Dlaczego H6 tylko 6 z 7: gpt-oss-20b spadek 0,197, przedział [0,068; 0,325], cały powyżej zera; p przed korektą 0,007, po korekcie Holma 0,064. Spadek widać punktowo i w przedziale; zabrakło istotności po korekcie na 22 testy.
• Bez kodu odsetek zachowanych ostrzeżeń rośnie u każdego modelu, np. Luna 65,6% → 91,1%.
• H4, jak liczę odwołania do kodu (scripts/analysis/grounding.py): (1) biorę dokładnie ten fragment kodu, który dostał model; (2) usuwam numery wierszy, komentarze i literały tekstowe; (3) wyciągam identyfikatory: ciągi liter, cyfr i podkreśleń, co najmniej 4 znaki, z podkreśleniem albo wielką literą na pozycji innej niż pierwsza, np. isLast, HeadersFrame, MAX_SIZE, ale nie frame, Frame ani return, żeby nie łapać zwykłych słów; (4) uzasadnienie z pierwszego powtórzenia odwołuje się do kodu, jeśli zawiera co najmniej jeden taki identyfikator; (5) tak samo sprawdzam komunikat narzędzia razem z opisem reguły i to jest punkt odniesienia; (6) test permutacyjny po regułach i korekta Holma.
• Punkt odniesienia: 0,517 na całej próbie; Error Prone 0,250, SonarQube 0,375, SpotBugs 0,925, bo komunikaty SpotBugs zwykle same wymieniają nazwy metod i pól. W SpotBugs żaden model nie przekroczył 0,925.
• Dlaczego H4 tylko 5 z 7: Terra różnica 0,203, przedział [0,064; 0,337], p przed korektą 0,005, po Holmie 0,052, czyli tuż nad progiem; Luna różnica 0,144, przedział [0,000; 0,287] z dolną granicą równą zeru, p po Holmie 0,403.
• Zastrzeżenie: miara mówi, jak mocno uzasadnienie wiąże się z pokazanym kodem, a nie czy jest poprawne; uzasadnienie może wymienić każdą zmienną i być błędne. Dłuższe uzasadnienie łatwiej spełnia warunek.
──────────  CO MÓWIĘ  ──────────
Hipoteza H6 sprawdza, jak ważny jest kontekst, czyli kod wokół ostrzeżenia. Te same modele oceniły te same ostrzeżenia bez fragmentu kodu, jeden raz, więc porównuję to z pierwszym powtórzeniem z kodem. Trafność spadła u każdego modelu, o 11 do 24 punktów procentowych, a u sześciu z siedmiu spadek jest istotny po korekcie. Dla porównania: z kodem najlepszy i najgorszy model dzieli 10 punktów. Zabranie kodu kosztuje więc co najmniej tyle, co zamiana najlepszego modelu na najgorszy, a u wszystkich poza Opusem wyraźnie więcej.
H4 dotyczy uzasadnień. Częściej niż komunikaty narzędzi odwołują się one do kodu: identyfikator z pokazanego fragmentu zawiera od 66 do 86 procent uzasadnień i 52 procent komunikatów, istotnie u pięciu modeli. To jednak nic nie mówi o poprawności rozumowania, o czym za chwilę.</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KONTEKST
• Lektura pomyłek (podrozdz. 7.1), trzy zbiory: 26 ostrzeżeń, przy których błędny werdykt wydało wszystkich 7 modeli (wszystkie to fałszywe alarmy zachowane przez każdy model; 10 z nich to jedna reguła SpotBugs o zapisie pola bez synchronizacji); 69 prawdziwych alarmów odrzuconych przez Qwen3.5 9B lub gpt-oss-20b; 11 prawdziwych odrzuconych w bazie przykładowych błędów.
• Brak rozstrzygającego kontekstu: fakt, który rozstrzyga, leży poza pokazanym fragmentem. Przykład: SecurityUtils.java, wiersz 233, SonarQube S1144 „nieużywana metoda prywatna”. Metodę wywołuje refleksja (MethodHandles, lookup.findStatic) w wierszu 55, a model dostał kod od wiersza 83: wywołanie leżało 28 wierszy przed fragmentem. Wszystkie 7 modeli zachowało ten fałszywy alarm.
• Złe kryterium: model dobrze odczytuje fakty, ale stosuje inne kryterium niż prompt. Zamiast pytać, czy twierdzenie narzędzia jest prawdziwe, ocenia, czy program działa albo czy poprawka coś zmieni. To nie jest niezrozumienie kodu, tylko odpowiedź na inne pytanie. Przykład: Frame.java, wiersz 23; gpt-oss-20b: „dodanie nawiasów nie zmienia semantyki warunku”, odrzucił 3:0, a gpt-oss-120b i Qwen odrzuciły 2:1. Także S3776 (złożoność poznawcza): Opus i Sonnet sprawdzały tylko, czy narzędzie dobrze policzyło metrykę, i na tej podstawie zachowywały alarm; zbędne rzutowanie w bazie błędów modele odrzucały, bo jego usunięcie zmieniłoby działanie programu.
• Błędna interpretacja reguły: fakty prawdziwe, ale źle odniesione do reguły. Przykład z bazy błędów (klasa TextTrimmer): String s = "abcdef"; s.substring(3); System.out.println(s); — wynik substring jest wyrzucany, więc program wypisuje „abcdef” zamiast „def”. Qwen odrzucił to ostrzeżenie SpotBugs 3:0, argumentując, że napisy w Javie są niezmienne (immutable), więc zignorowanie wyniku nic nie zmienia. A właśnie dlatego to błąd. Claude Opus 5 zinterpretował to poprawnie.
• Błędne fakty: twierdzenie sprzeczne z kodem albo z Javą lub biblioteką; więcej kodu tego nie naprawi. Przykłady Qwena, oba z pola uzasadnienia: HttpStatus.java, wiersz 196 (SonarQube S1201, enum z metodą equals(int)): „Java nie pozwala na dwie metody equals o różnych typach parametrów” (tłum.), a oceniany kod właśnie taką metodę definiuje; ByteBufferOutputStream.java, wiersz 48 (Error Prone MissingOverride): w dwóch z trzech powtórzeń twierdził, że klasa OutputStream nie ma metody write(byte[], int, int), choć ją ma. W obu przypadkach Qwen większością głosów odrzucił alarm prawdziwy.
• Jak dobrałem 42 uzasadnień (podrozdz. 7.5), gdyby padło pytanie: nie losowałem z całości, tylko dla każdego modelu wziąłem po 2 przypadki z trzech grup: werdykt trafny jednogłośnie (3:0), błędny jednogłośnie (3:0) i niejednogłośny (2:1, wtedy oceniałem odpowiedź odstającą). To, czy alarm był prawdziwy, nie wpływało na dobór; wyszło 29 fałszywych i 13 prawdziwych.
• Pomyłki są w tej próbie nadreprezentowane: 24 z 42 ocenianych tekstów stoi za błędnym werdyktem. Dlatego 21 z 42 nie jest odsetkiem dla wszystkich odpowiedzi; porównanie kryteriów na tych samych tekstach jest uprawnione.
• Cztery kryteria oceny: konkretny fakt z kodu 39 tak, 3 nie; fakty prawdziwe 35 tak, 5 częściowo, 2 nie; wniosek wynika z faktów 21 tak, 13 częściowo, 8 nie; treść zgodna z werdyktem 40 tak, 2 częściowo.
──────────  CO MÓWIĘ  ──────────
Przeczytałem uzasadnienia trzech celowo dobranych grup pomyłek: 26 ostrzeżeń, przy których mylił się każdy model, 69 prawdziwych wyrzuconych przez dwa najmniejsze modele i 11 z bazy błędów. Wyróżniłem cztery mechanizmy.
Pierwszy to brak kontekstu. SonarQube zgłosił nieużywaną metodę, a była ona wywoływana przez refleksję 28 wierszy przed pokazanym fragmentem. Żaden model tego nie widział i wszystkie siedem przyznały narzędziu rację.
Drugi to złe kryterium. Wróćmy do przykładu z nawiasami. Cztery modele trzy razy uznały ostrzeżenie za prawdziwe. gpt-oss-20b trzy razy je odrzucił, bo nawiasy nie zmieniają działania programu, czyli odpowiedział na inne pytanie niż zadane; gpt-oss-120b i Qwen odrzuciły je dwoma głosami na trzy.
Dwa pozostałe mechanizmy to błędna interpretacja reguły i nieprawdziwe fakty o kodzie, Javie albo bibliotece.
W osobnej próbie 42 uzasadnień, po 6 na model, fakty były prawdziwe w 35, a wniosek w pełni z nich wynikał tylko w 21. Modele częściej mylą się więc we wniosku niż w odczycie kodu.</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KONTEKST
• Sześć kategorii: poprawność (CORRECTNESS), współbieżność (CONCURRENCY), bezpieczeństwo (SECURITY), wydajność (PERFORMANCE), utrzymywalność (MAINTAINABILITY), pozostałe (OTHER).
• Kategorie referencyjne nadałem regułom, a nie pojedynczym ostrzeżeniom, przed uruchomieniem modeli. W Jetty 123 reguły: utrzymywalność 53, poprawność 42, bezpieczeństwo 14, współbieżność 8, wydajność 6; żadna reguła nie trafiła do kategorii pozostałej.
• Trafność kategorii: Opus 90,3%, Sonnet 89,7%, Terra 84,7%, Luna 84,7%, gpt-oss-120b 78,6%, gpt-oss-20b 76,1%, Qwen 73,9%.
• Gdyby padło pytanie o punkt odniesienia: na 198 ostrzeżeniach SpotBugs i SonarQube, których kategorię z narzędzia da się jednoznacznie przełożyć, samo przełożenie daje 75,8%; na tym podzbiorze wyżej wypada 5 z 7 modeli.
• Asymetria pomyłek to suma ocen siedmiu modeli. „Inna → utrzymywalność”: kategoria referencyjna była inna, a model wybrał utrzymywalność (324 razy); odwrotnie 9 razy.
• Hasło (pole issue_signature): krótki opis rodzaju problemu, formułowany przez model swobodnie, np. „unused private method”. Nie ma jednej poprawnej odpowiedzi, więc mierzę zbieżność haseł, a nie trafność.
• Grupowanie haseł (scripts/analysis/signatures.py): (1) normalizacja: małe litery, znaki spoza a–z i 0–9 zamienione na spacje, pojedyncze spacje; (2) dla każdego ostrzeżenia hasło najczęstsze z trzech powtórzeń, przy remisie z pierwszego; (3) najpierw zgodność dosłowna, potem podobieństwo napisów z modułu difflib w Pythonie (SequenceMatcher.ratio, metoda pokrewna metodzie Ratcliffa–Obershelpa): 2·M / T, gdzie M to liczba znaków we wspólnych fragmentach obu haseł, a T suma ich długości; 1 oznacza napisy identyczne, 0 brak wspólnych znaków; (4) hasła o podobieństwie co najmniej 0,80 łączę przechodnio w grupy: jeśli A jest podobne do B, a B do C, to A, B i C trafiają do jednej grupy; (5) grupy obejmujące ostrzeżenia co najmniej dwóch narzędzi sprawdziłem ręcznie.
• Wynik łącznie dla siedmiu modeli: 15 grup przy zgodności dosłownej (wszystkie dotyczą tego samego problemu) i 27 przy progu 0,80, z czego 25 trafnych. Przykład grupy dosłownej: „unused private method” dla ostrzeżeń SonarQube i SpotBugs.
• Pułapka progu, przykład policzony przeze mnie: „unused private method” i „unused private field” mają podobieństwo 0,83, więc próg je łączy, choć to różne problemy. Stąd ręczna kontrola grup.
• Zbieżność haseł w obrębie reguły: dosłowna od 0,6% do 37,1%, przy progu 0,80 od 7,0% do 84,8%. Dlatego dosłowne hasło nie nadaje się na identyfikator grupy.
──────────  CO MÓWIĘ  ──────────
Poza werdyktem model nadawał kategorię i krótkie hasło. To zagadnienia dodatkowe, bez hipotez. Kategorię przypisywał poprawnie w 74 do 90 procent przypadków. Pomyłki są asymetryczne: modele nadmiernie przypisują utrzymywalność, 324 razy w tę stronę i 9 razy w przeciwną. Hasła pozwoliły połączyć część ostrzeżeń z różnych narzędzi, ale rzadko, a ostrzeżenia tej samej reguły często dostawały różne hasła.</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KONTEKST
• H1: 5 z 7 (gpt-oss-20b i Qwen: przedział przyrostu F1 obejmuje zero). H2: nie wykazano (różnice p = 0,698 po Holmie; przewagi nad naiwnym u żadnego modelu, najbliżej gpt-oss-20b z p = 0,052). H3: potwierdzona (15 z 21 par). H4: 5 z 7 (po Holmie Terra p = 0,052, Luna p = 0,403). H5: nie wykazano (0,810, dolna granica 0,706, poniżej 0,80). H6: 6 z 7 (gpt-oss-20b p = 0,064 po Holmie).
• Hipoteza główna jest wsparta w tym, co mierzyłem: F1 rośnie (H1), skala poprawy zależy od modelu (straty i stabilność) i od danych wejściowych (H6). Użyteczności dla programistów nie mierzyłem bezpośrednio.
• Profile modeli to moja interpretacja liczb z rozdziału 6: praca mówi o modelach zachowawczych i agresywnych, ale nie nadaje im nazw.
• Utracone prawdziwe w Jetty (ze 144): Opus 0, Sonnet 1, Terra 7, Luna 3, gpt-oss-120b 10, gpt-oss-20b 36, Qwen 55.
• Koszt na ostrzeżenie, trzy wywołania: Opus 0,1630 USD, Sonnet 0,0664 USD, Terra 0,0331 USD, Luna 0,0030 USD, gpt-oss-120b 0,0009 USD, gpt-oss-20b 0,0009 USD; Qwen lokalnie, bez opłat za API, kosztu sprzętu i energii nie mierzyłem.
• Najwyższe F1: Terra (0,770), ale tylko punktowo; nie wykazałem, że jest istotnie wyższe niż u innych modeli.
• Dlaczego „wspiera przegląd”, a nie „odrzuca automatycznie”: każdy model myli się w ponad jednej piątej werdyktów, a u sześciu z siedmiu modeli większość pomyłek jest jednomyślna, więc powtarzanie zapytań ich nie wyłapie (slajd Z5).
──────────  CO MÓWIĘ  ──────────
Podsumowując: H3 potwierdziłem, H1 i H4 dla pięciu modeli, H6 dla sześciu. H2 i H5 nie potwierdziłem. Wyniki wspierają hipotezę główną w tym, co mierzyłem: F1 rośnie u pięciu modeli, a skala poprawy zależy od modelu i od tego, czy model widzi kod.
W praktyce wybór modelu to wybór profilu ryzyka. Opus i Sonnet prawie nie tracą prawdziwych alarmów i są najstabilniejsze, ale najdroższe. Terra, Luna i gpt-oss-120b tracą od 3 do 10 prawdziwych alarmów za ułamek tej ceny. Dwa najmniejsze modele usuwają najwięcej, ale tracą od jednej czwartej do ponad jednej trzeciej prawdziwych.
Dlatego widzę model jako warstwę wspomagającą przegląd, a nie system automatycznie odrzucający ostrzeżenia.</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KONTEKST
• Ograniczenia (podrozdz. 8.3): jeden projekt, Jetty Core, w jednej wersji, więc liczby opisują ten projekt i tę próbę; baza błędów zawiera wyłącznie alarmy prawdziwe.
• Etykiety i lekturę uzasadnień przygotowała jedna osoba, czyli ja. Przy każdej etykiecie jest notatka z powodem, ale nie ma drugiego oceniającego ani miary zgodności między oceniającymi.
• Etykiety, gdyby padło pytanie o szczegóły: 403 ostrzeżenia oznaczone ręcznie (360 z Jetty i 43 z bazy), przy każdej etykiecie z Jetty notatka z powodem (360 z 360), 164 reguły z kategorią referencyjną (123 + 41), wszystko przed uruchomieniem modeli. Słabe strony: lektura odpowiedzi modeli podważyła 2 etykiety, a 5 ostrzeżeń o zapisie pola bez synchronizacji oznaczyłem jako fałszywe mimo niewykluczonego skutku. Etykiet nie zmieniałem po zobaczeniu odpowiedzi modeli; analizy wrażliwości na ich zmianę w pracy nie ma.
• Jeden prompt i konkretne wersje modeli; ceny z dnia uruchomienia. Nowa wersja modelu może dać inne wyniki.
• Brak badania z udziałem programistów: mierzę pośrednie miary (F1, stabilność, odwołania do kodu), a nie czas pracy z raportem ani zrozumienie ostrzeżeń. Zrozumiałości uzasadnień nie zmierzyłem.
• Kierunki (podrozdz. 8.4) odpowiadają mechanizmom pomyłek. Agent szukający kontekstu w repozytorium (użycia symboli, wywołania metod, inne klasy) odpowiada na brak kontekstu. Ocena krok po kroku (najpierw znaczenie reguły, potem fakty z kodu i brakujące informacje, dopiero na końcu werdykt) odpowiada na złe kryterium i błędną interpretację reguły. Trzeci werdykt „brak danych do rozstrzygnięcia” i osobne pytanie o praktyczną użyteczność ostrzeżenia. Kaskada, w której tani model ocenia wszystko, a drogi tylko przypadki niepewne, obniża koszt.
• Poza tym: powtórzenie badania na innych projektach, językach i zestawach reguł oraz badanie z udziałem programistów.
──────────  CO MÓWIĘ  ──────────
Ograniczenia. Badanie objęło jeden projekt, więc liczb nie da się wprost przenieść na inne. Etykiety nadawała jedna osoba. Każdy model dostawał jeden prompt. Nie zbadano też, czy filtr faktycznie skraca pracę programistów.
Kierunki dalszych badań wynikają z analizy błędów: agent, który sam szuka kontekstu w repozytorium; ocena krok po kroku, w której model najpierw ustala sens reguły i fakty z kodu, a dopiero potem wydaje werdykt; trzeci werdykt „brak danych”; i kaskada, w której tani model ocenia wszystko, a drogi tylko przypadki niepewne.</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KONTEKST
• Slajdy zapasowe; w pokazie numer slajdu i Enter.
• 16 = Z1: pełna tabela wyników (precyzja, czułość, F1, trafność, redukcja, utracone prawdziwe, jednomyślność, koszt).
• 17 = Z2: dlaczego losuję całe reguły (ICC, bootstrap, permutacje, korekta Holma).
• 18 = Z3: prompt i przykładowa odpowiedź JSON.
• 19 = Z4: dobór próby z Jetty w dwóch etapach.
• 20 = Z5: jednomyślność błędnych werdyktów.
• Nadawanie etykiet (kto, jak, słabe strony): notatka do slajdu 14.
• Repozytorium replikacyjne (załącznik 1): github.com/bscisel/thesis-llm-sast-replication; kod, dane i prompty.
──────────  CO MÓWIĘ  ──────────
Dziękuję za uwagę. Chętnie odpowiem na pytania.</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KONTEKST
• W pokazie: 16 i Enter.
• Werdykt większościowy z trzech powtórzeń; koszt to trzy wywołania na ostrzeżenie według cennika z dnia uruchomienia. Najwyższe F1: Terra; najwyższa trafność: Terra; najwyższa jednomyślność: Opus; najmniej utraconych prawdziwych: Opus (0).
• Surowy raport: precyzja 0,400 (udział prawdziwych w próbie), czułość 1, F1 0,571.
──────────  CO MÓWIĘ  ──────────
Pełne liczby z tabel 6.1–6.6: precyzja, czułość, F1, trafność, redukcja fałszywych alarmów, utracone prawdziwe, jednomyślność i koszt trzech wywołań na jedno ostrzeżenie. Klasyfikator naiwny odrzuca wszystko, więc ma trafność 0,600 i F1 równe zero. Dlaczego F1: to miara porównawcza bez arbitralnej wyceny kosztu pomyłek, dlatego obok zawsze podaję liczbę utraconych prawdziwych alarmów.</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KONTEKST
• W pokazie: 17 i Enter.
• ICC, czyli korelacja wewnątrzklasowa, 0,617: jak bardzo etykiety ostrzeżeń jednej reguły są do siebie podobne (0 oznacza niezależne, 1 identyczne).
• Przedział ufności, idea: mam jedną próbę, a chcę wiedzieć, jak bardzo wynik mógłby się zmienić przy innej próbie z tego samego projektu. Bootstrap symuluje takie inne próby, losując ze zwracaniem z tej, którą mam: ta sama reguła może trafić do losowania kilka razy, a inna wcale.
• Przepis (scripts/analysis/resampling.py): 10 000 razy losuję ze zwracaniem całe reguły, osobno w każdym narzędziu i tyle, ile ich jest w próbie (SonarQube 49, SpotBugs 42, Error Prone 32), razem ze wszystkimi ich ostrzeżeniami. Na każdym takim zestawie liczę miarę, a przy porównaniu obie wartości i ich różnicę. Sortuję 10 000 wyników: granice przedziału to percentyle 2,5 i 97,5, czyli mniej więcej 250. wynik od dołu i 250. od góry. Wartość punktowa to wynik na całej próbie.
• Przykład, H1 dla gpt-oss-20b: w każdym losowaniu liczę F1 modelu i F1 surowego raportu na tym samym zestawie i zapisuję różnicę. Na całej próbie różnica wynosi 0,137, a percentyle 2,5 i 97,5 z 10 000 losowań dają [−0,004; 0,267].
• Skąd 95%: to umowny poziom ufności, przyjęty z góry i standardowy w statystyce. Pasuje do poziomu istotności α = 0,05 z testów w pracy: 100% − 95% = 5%, po 2,5% odcinam z każdej strony. Przy 99% przedziały byłyby szersze i rzadziej wykazywałyby różnice, przy 90% węższe, ale częściej wskazywałyby różnice przypadkowe.
• Jak to powiedzieć: gdyby powtarzać badanie na nowych próbach reguł, przedziały liczone tą metodą obejmowałyby prawdziwą wartość mniej więcej w 95% przypadków. Lepiej nie mówić „z prawdopodobieństwem 95% prawdziwa wartość leży w tym przedziale”, bo to nie jest ścisłe.
• Dlaczego całe reguły: ostrzeżenia jednej reguły mają podobne etykiety, więc losowanie pojedynczych ostrzeżeń udawałoby 360 niezależnych obserwacji i dawało za wąskie przedziały. Dlaczego osobno w narzędziu: próba ma z założenia po 120 ostrzeżeń z każdego narzędzia i losowanie zachowuje ten układ.
• Dlaczego bootstrap, a nie wzór: dla F1, różnic i ilorazów nie ma prostego wzoru na przedział, a do tego trzeba uwzględnić zależność ostrzeżeń w obrębie reguł; bootstrap radzi sobie z jednym i drugim.
• Jak przedziały rozstrzygają hipotezy: H1 i H3, gdy cały przedział różnicy leży po jednej stronie zera; H5, gdy dolna granica ilorazu F1 wynosi co najmniej 0,80. H2, H4 i H6 rozstrzyga p po korekcie Holma; przedziały są bez tej korekty, dlatego mogą wykluczać zero tam, gdzie test po korekcie nie wychodzi istotny.
• Permutacje w testach H2, H4 i H6: 20 000 losowań; w teście par losowo zmieniam znak wkładu całej reguły. Ziarno losowania 20260803, więc wyniki są powtarzalne.
• Test Q Cochrana bez uwzględnienia reguł dałby p = 0,007; z permutacją całych reguł p = 0,557, po Holmie 0,698. Pierwsza liczba pochodzi z pliku wyników, w tekście pracy jej nie ma.
• Efektywnej liczebności próby nie raportuję: zależność ostrzeżeń wchodzi do wnioskowania przez losowanie całych reguł.
──────────  CO MÓWIĘ  ──────────
Ostrzeżenia tej samej reguły mają podobne etykiety, więc 360 ostrzeżeń niesie mniej informacji niż 360 niezależnych obserwacji. Przy wyznaczaniu przedziałów i wartości p losuję więc całe reguły. Wykres pokazuje, jak bardzo ostrzeżenia skupiają się w kilku regułach: połowę ostrzeżeń SpotBugs dają 4 z 42 reguł.
Przedziały ufności są 95-procentowe i bez korekty na wielokrotne testowanie. Dlatego na przykład przedział dla gpt-oss-20b w H6 leży powyżej zera, a p po korekcie Holma wynosi 0,064.</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KONTEKST
• W pokazie: 18 i Enter.
• Pełne prompty są w repozytorium replikacyjnym (załącznik 2); przy wynikach zapisano skróty SHA-256 plików promptów.
• Pola odpowiedzi: reasoning to uzasadnienie, is_true_positive werdykt, confidence deklarowana pewność, category kategoria, issue_signature krótkie hasło, developer_explanation wyjaśnienie dla programisty.
• Analizuję pole reasoning, czyli uzasadnienie: H4 liczy odwołania do kodu w reasoning z pierwszego powtórzenia, a ocena 42 uzasadnień dotyczy reasoning. Pól confidence i developer_explanation nie analizowałem jako osobnego wyniku (rozdz. 5).
• Lektura pomyłek obejmowała jednak całą odpowiedź modelu: na 273 wpisów z tej lektury cytat pochodzi z reasoning w 221, z developer_explanation w 49, z obu pól w 3. W ocenie 42 uzasadnień wyjaśnienie dla programisty wchodzi tylko do kryterium, czy tekst odpowiedzi nie przeczy werdyktowi; stąd w rozdziale 7 przypadki Qwena, w których uzasadnienie popiera ostrzeżenie, a wyjaśnienie dla programisty radzi je zignorować.
• Gdyby padło pytanie: „Ilościowo analizowałem uzasadnienie. Wyjaśnienia dla programisty nie oceniałem jako osobnego wyniku, na przykład jego zrozumiałości, ale czytając pomyłki, czytałem całą odpowiedź modelu.”
──────────  CO MÓWIĘ  ──────────
Prompt systemowy opiera się na tym samym kryterium co etykiety. Format odpowiedzi wymusza schemat JSON z sześcioma polami; w analizie używam werdyktu, uzasadnienia, kategorii i hasła. Modele wywoływałem z domyślnymi ustawieniami dostawców i limitem odpowiedzi 8192 tokenów, a nieudane wywołania ponawiałem bez zmiany promptu. Trzy powtórzenia służą pomiarowi stabilności, a większość głosów to sposób ustalenia jednego werdyktu.</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KONTEKST
• W pokazie: 19 i Enter.
• Grupy w etapie 1 (w pracy: warstwy) wynikają z informacji, które podaje narzędzie. Przy ustalaniu, ile ostrzeżeń wziąć z każdej grupy, pierwszeństwo miały ostrzeżenia o wyższym priorytecie oraz dotyczące poprawności i bezpieczeństwa.
• Etap 2 wybiera reguły nieobecne w etapie 1 i po jednym ostrzeżeniu z każdej, bo w statystyce to reguła jest jednostką losowania.
──────────  CO MÓWIĘ  ──────────
Zwykłe losowanie zdominowałoby próbę kilkoma licznymi regułami. W etapie pierwszym dzieliłem ostrzeżenia na grupy według informacji z narzędzia, z pierwszeństwem dla poprawności i bezpieczeństwa. Etap drugi dokłada reguły, bo w statystyce to reguła jest jednostką losowania. Metryki są nieważone: opisują tę próbę, a nie przekrój całego raportu Jetty.</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KONTEKST
• W pokazie: 20 i Enter.
• Jednomyślny błąd: werdykt 3:0 niezgodny z etykietą; rozbieżny: 2:1. Udział jednomyślnych wśród błędów od 0,411 (Qwen) do 0,870 (Opus).
──────────  CO MÓWIĘ  ──────────
Ta tabela odpowiada na pytanie, czy wystarczy kierować do człowieka werdykty niejednomyślne. U sześciu z siedmiu modeli większość błędów była jednomyślna, u Opusa 80 z 92. Taki filtr wychwyciłby więc tylko część pomyłek; brak jednomyślności może sygnalizować niepewność, ale ten sygnał wymaga osobnej kalibracji.</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PW_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76072" y="2240280"/>
            <a:ext cx="8138160" cy="2103120"/>
          </a:xfrm>
          <a:prstGeom prst="rect">
            <a:avLst/>
          </a:prstGeom>
          <a:noFill/>
          <a:ln/>
        </p:spPr>
        <p:txBody>
          <a:bodyPr wrap="square" rtlCol="0"/>
          <a:lstStyle>
            <a:lvl1pPr marL="0" indent="0" algn="l">
              <a:buNone/>
              <a:defRPr lang="en-US" sz="3200" b="1" dirty="0">
                <a:solidFill>
                  <a:srgbClr val="FFFFFF"/>
                </a:solidFill>
                <a:latin typeface="Calibri" pitchFamily="34" charset="0"/>
                <a:ea typeface="Calibri" pitchFamily="34" charset="-122"/>
                <a:cs typeface="Calibri" pitchFamily="34" charset="-120"/>
              </a:defRPr>
            </a:lvl1pPr>
          </a:lstStyle>
          <a:p>
            <a:pPr marL="0" indent="0" algn="l">
              <a:buNone/>
            </a:pPr>
            <a:endParaRPr lang="en-US" sz="32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PW_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566928"/>
            <a:ext cx="11094415" cy="731520"/>
          </a:xfrm>
          <a:prstGeom prst="rect">
            <a:avLst/>
          </a:prstGeom>
          <a:noFill/>
          <a:ln/>
        </p:spPr>
        <p:txBody>
          <a:bodyPr wrap="square" rtlCol="0"/>
          <a:lstStyle>
            <a:lvl1pPr marL="0" indent="0" algn="l">
              <a:buNone/>
              <a:defRPr lang="en-US" sz="3000" b="1" dirty="0">
                <a:solidFill>
                  <a:srgbClr val="2D3843"/>
                </a:solidFill>
                <a:latin typeface="Calibri" pitchFamily="34" charset="0"/>
                <a:ea typeface="Calibri" pitchFamily="34" charset="-122"/>
                <a:cs typeface="Calibri" pitchFamily="34" charset="-120"/>
              </a:defRPr>
            </a:lvl1pPr>
          </a:lstStyle>
          <a:p>
            <a:pPr marL="0" indent="0" algn="l">
              <a:buNone/>
            </a:pPr>
            <a:endParaRPr lang="en-US" sz="300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7.pn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10.png"/><Relationship Id="rId4" Type="http://schemas.openxmlformats.org/officeDocument/2006/relationships/chart" Target="../charts/chart3.xml"/></Relationships>
</file>

<file path=ppt/slides/_rels/slide1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31.png"/><Relationship Id="rId5" Type="http://schemas.openxmlformats.org/officeDocument/2006/relationships/image" Target="../media/image9.png"/><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32.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1.png"/><Relationship Id="rId7" Type="http://schemas.openxmlformats.org/officeDocument/2006/relationships/image" Target="../media/image37.png"/><Relationship Id="rId12" Type="http://schemas.openxmlformats.org/officeDocument/2006/relationships/image" Target="../media/image41.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36.png"/><Relationship Id="rId11" Type="http://schemas.openxmlformats.org/officeDocument/2006/relationships/image" Target="../media/image5.png"/><Relationship Id="rId5" Type="http://schemas.openxmlformats.org/officeDocument/2006/relationships/image" Target="../media/image35.png"/><Relationship Id="rId10"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39.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8" Type="http://schemas.openxmlformats.org/officeDocument/2006/relationships/chart" Target="../charts/chart5.xml"/><Relationship Id="rId3" Type="http://schemas.openxmlformats.org/officeDocument/2006/relationships/image" Target="../media/image42.png"/><Relationship Id="rId7" Type="http://schemas.openxmlformats.org/officeDocument/2006/relationships/image" Target="../media/image45.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44.png"/><Relationship Id="rId4" Type="http://schemas.openxmlformats.org/officeDocument/2006/relationships/image" Target="../media/image43.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76072" y="1783080"/>
            <a:ext cx="8138160" cy="329184"/>
          </a:xfrm>
          <a:prstGeom prst="rect">
            <a:avLst/>
          </a:prstGeom>
          <a:noFill/>
          <a:ln/>
        </p:spPr>
        <p:txBody>
          <a:bodyPr wrap="square" lIns="0" tIns="0" rIns="0" bIns="0" rtlCol="0" anchor="t"/>
          <a:lstStyle/>
          <a:p>
            <a:pPr marL="0" indent="0">
              <a:buNone/>
            </a:pPr>
            <a:r>
              <a:rPr lang="en-US" sz="1600" b="1" kern="0" spc="100" dirty="0">
                <a:solidFill>
                  <a:srgbClr val="8CA5D6"/>
                </a:solidFill>
                <a:latin typeface="Calibri" pitchFamily="34" charset="0"/>
                <a:ea typeface="Calibri" pitchFamily="34" charset="-122"/>
                <a:cs typeface="Calibri" pitchFamily="34" charset="-120"/>
              </a:rPr>
              <a:t>Egzamin dyplomowy · praca magisterska</a:t>
            </a:r>
            <a:endParaRPr lang="en-US" sz="1600" dirty="0"/>
          </a:p>
        </p:txBody>
      </p:sp>
      <p:sp>
        <p:nvSpPr>
          <p:cNvPr id="3" name="Text 0"/>
          <p:cNvSpPr>
            <a:spLocks noGrp="1"/>
          </p:cNvSpPr>
          <p:nvPr>
            <p:ph type="title" idx="100" hasCustomPrompt="1"/>
          </p:nvPr>
        </p:nvSpPr>
        <p:spPr>
          <a:xfrm>
            <a:off x="576072" y="2240280"/>
            <a:ext cx="8138160" cy="2103120"/>
          </a:xfrm>
          <a:prstGeom prst="rect">
            <a:avLst/>
          </a:prstGeom>
          <a:noFill/>
          <a:ln/>
        </p:spPr>
        <p:txBody>
          <a:bodyPr wrap="square" lIns="0" tIns="0" rIns="0" bIns="0" rtlCol="0" anchor="t"/>
          <a:lstStyle/>
          <a:p>
            <a:pPr marL="0" indent="0" algn="l">
              <a:buNone/>
            </a:pPr>
            <a:r>
              <a:rPr lang="en-US" sz="3200" b="1" dirty="0">
                <a:solidFill>
                  <a:srgbClr val="FFFFFF"/>
                </a:solidFill>
                <a:latin typeface="Calibri" pitchFamily="34" charset="0"/>
                <a:ea typeface="Calibri" pitchFamily="34" charset="-122"/>
                <a:cs typeface="Calibri" pitchFamily="34" charset="-120"/>
              </a:rPr>
              <a:t>Analiza porównawcza skuteczności wybranych modeli językowych w postprocessingu raportów z narzędzi do statycznej analizy kodu</a:t>
            </a:r>
            <a:endParaRPr lang="en-US" sz="3200" dirty="0"/>
          </a:p>
        </p:txBody>
      </p:sp>
      <p:sp>
        <p:nvSpPr>
          <p:cNvPr id="4" name="Text 2"/>
          <p:cNvSpPr txBox="1"/>
          <p:nvPr/>
        </p:nvSpPr>
        <p:spPr>
          <a:xfrm>
            <a:off x="576072" y="4526280"/>
            <a:ext cx="8138160" cy="384048"/>
          </a:xfrm>
          <a:prstGeom prst="rect">
            <a:avLst/>
          </a:prstGeom>
          <a:noFill/>
          <a:ln/>
        </p:spPr>
        <p:txBody>
          <a:bodyPr wrap="square" lIns="0" tIns="0" rIns="0" bIns="0" rtlCol="0" anchor="t"/>
          <a:lstStyle/>
          <a:p>
            <a:pPr marL="0" indent="0">
              <a:buNone/>
            </a:pPr>
            <a:r>
              <a:rPr lang="en-US" sz="2200" b="1" dirty="0">
                <a:solidFill>
                  <a:srgbClr val="FFFFFF"/>
                </a:solidFill>
                <a:latin typeface="Calibri" pitchFamily="34" charset="0"/>
                <a:ea typeface="Calibri" pitchFamily="34" charset="-122"/>
                <a:cs typeface="Calibri" pitchFamily="34" charset="-120"/>
              </a:rPr>
              <a:t>Bartłomiej Ściseł</a:t>
            </a:r>
            <a:endParaRPr lang="en-US" sz="2200" dirty="0"/>
          </a:p>
        </p:txBody>
      </p:sp>
      <p:sp>
        <p:nvSpPr>
          <p:cNvPr id="5" name="Text 3"/>
          <p:cNvSpPr txBox="1"/>
          <p:nvPr/>
        </p:nvSpPr>
        <p:spPr>
          <a:xfrm>
            <a:off x="576072" y="4956048"/>
            <a:ext cx="8138160" cy="329184"/>
          </a:xfrm>
          <a:prstGeom prst="rect">
            <a:avLst/>
          </a:prstGeom>
          <a:noFill/>
          <a:ln/>
        </p:spPr>
        <p:txBody>
          <a:bodyPr wrap="square" lIns="0" tIns="0" rIns="0" bIns="0" rtlCol="0" anchor="t"/>
          <a:lstStyle/>
          <a:p>
            <a:pPr marL="0" indent="0">
              <a:buNone/>
            </a:pPr>
            <a:r>
              <a:rPr lang="en-US" sz="1600" dirty="0">
                <a:solidFill>
                  <a:srgbClr val="C9D3E6"/>
                </a:solidFill>
                <a:latin typeface="Calibri" pitchFamily="34" charset="0"/>
                <a:ea typeface="Calibri" pitchFamily="34" charset="-122"/>
                <a:cs typeface="Calibri" pitchFamily="34" charset="-120"/>
              </a:rPr>
              <a:t>Promotor: dr inż. Krystian Radlak</a:t>
            </a:r>
            <a:endParaRPr lang="en-US" sz="1600" dirty="0"/>
          </a:p>
        </p:txBody>
      </p:sp>
      <p:sp>
        <p:nvSpPr>
          <p:cNvPr id="6" name="Text 4"/>
          <p:cNvSpPr txBox="1"/>
          <p:nvPr/>
        </p:nvSpPr>
        <p:spPr>
          <a:xfrm>
            <a:off x="576072" y="5413248"/>
            <a:ext cx="8138160" cy="868680"/>
          </a:xfrm>
          <a:prstGeom prst="rect">
            <a:avLst/>
          </a:prstGeom>
          <a:noFill/>
          <a:ln/>
        </p:spPr>
        <p:txBody>
          <a:bodyPr wrap="square" lIns="0" tIns="0" rIns="0" bIns="0" rtlCol="0" anchor="t"/>
          <a:lstStyle/>
          <a:p>
            <a:pPr marL="0" indent="0">
              <a:spcAft>
                <a:spcPts val="100"/>
              </a:spcAft>
              <a:buNone/>
            </a:pPr>
            <a:r>
              <a:rPr lang="en-US" sz="1300" dirty="0">
                <a:solidFill>
                  <a:srgbClr val="9FAEC4"/>
                </a:solidFill>
                <a:latin typeface="Calibri" pitchFamily="34" charset="0"/>
                <a:ea typeface="Calibri" pitchFamily="34" charset="-122"/>
                <a:cs typeface="Calibri" pitchFamily="34" charset="-120"/>
              </a:rPr>
              <a:t>Wydział Elektroniki i Technik Informacyjnych</a:t>
            </a:r>
            <a:endParaRPr lang="en-US" sz="1300" dirty="0"/>
          </a:p>
          <a:p>
            <a:pPr marL="0" indent="0">
              <a:spcAft>
                <a:spcPts val="100"/>
              </a:spcAft>
              <a:buNone/>
            </a:pPr>
            <a:r>
              <a:rPr lang="en-US" sz="1300" dirty="0">
                <a:solidFill>
                  <a:srgbClr val="9FAEC4"/>
                </a:solidFill>
                <a:latin typeface="Calibri" pitchFamily="34" charset="0"/>
                <a:ea typeface="Calibri" pitchFamily="34" charset="-122"/>
                <a:cs typeface="Calibri" pitchFamily="34" charset="-120"/>
              </a:rPr>
              <a:t>Instytut Automatyki i Informatyki Stosowanej</a:t>
            </a:r>
            <a:endParaRPr lang="en-US" sz="1300" dirty="0"/>
          </a:p>
          <a:p>
            <a:pPr marL="0" indent="0">
              <a:spcAft>
                <a:spcPts val="100"/>
              </a:spcAft>
              <a:buNone/>
            </a:pPr>
            <a:r>
              <a:rPr lang="en-US" sz="1300" dirty="0">
                <a:solidFill>
                  <a:srgbClr val="9FAEC4"/>
                </a:solidFill>
                <a:latin typeface="Calibri" pitchFamily="34" charset="0"/>
                <a:ea typeface="Calibri" pitchFamily="34" charset="-122"/>
                <a:cs typeface="Calibri" pitchFamily="34" charset="-120"/>
              </a:rPr>
              <a:t>Warszawa, 13 października 2026</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566928"/>
            <a:ext cx="11094415" cy="731520"/>
          </a:xfrm>
          <a:prstGeom prst="rect">
            <a:avLst/>
          </a:prstGeom>
          <a:noFill/>
          <a:ln/>
        </p:spPr>
        <p:txBody>
          <a:bodyPr wrap="square" lIns="0" tIns="0" rIns="0" bIns="0" rtlCol="0" anchor="t"/>
          <a:lstStyle/>
          <a:p>
            <a:pPr marL="0" indent="0" algn="l">
              <a:buNone/>
            </a:pPr>
            <a:r>
              <a:rPr lang="en-US" sz="3000" b="1" dirty="0">
                <a:solidFill>
                  <a:srgbClr val="2D3843"/>
                </a:solidFill>
                <a:latin typeface="Calibri" pitchFamily="34" charset="0"/>
                <a:ea typeface="Calibri" pitchFamily="34" charset="-122"/>
                <a:cs typeface="Calibri" pitchFamily="34" charset="-120"/>
              </a:rPr>
              <a:t>Raporty przerastają możliwości ręcznego przeglądu</a:t>
            </a:r>
            <a:endParaRPr lang="en-US" sz="3000" dirty="0"/>
          </a:p>
        </p:txBody>
      </p:sp>
      <p:sp>
        <p:nvSpPr>
          <p:cNvPr id="3" name="Text 1"/>
          <p:cNvSpPr txBox="1"/>
          <p:nvPr/>
        </p:nvSpPr>
        <p:spPr>
          <a:xfrm>
            <a:off x="548640" y="274320"/>
            <a:ext cx="10058400" cy="274320"/>
          </a:xfrm>
          <a:prstGeom prst="rect">
            <a:avLst/>
          </a:prstGeom>
          <a:noFill/>
          <a:ln/>
        </p:spPr>
        <p:txBody>
          <a:bodyPr wrap="square" lIns="0" tIns="0" rIns="0" bIns="0" rtlCol="0" anchor="t"/>
          <a:lstStyle/>
          <a:p>
            <a:pPr marL="0" indent="0">
              <a:buNone/>
            </a:pPr>
            <a:r>
              <a:rPr lang="en-US" sz="1300" b="1" kern="0" spc="150" dirty="0">
                <a:solidFill>
                  <a:srgbClr val="3C5FA8"/>
                </a:solidFill>
                <a:latin typeface="Calibri" pitchFamily="34" charset="0"/>
                <a:ea typeface="Calibri" pitchFamily="34" charset="-122"/>
                <a:cs typeface="Calibri" pitchFamily="34" charset="-120"/>
              </a:rPr>
              <a:t>PROBLEM</a:t>
            </a:r>
            <a:endParaRPr lang="en-US" sz="1300" dirty="0"/>
          </a:p>
        </p:txBody>
      </p:sp>
      <p:sp>
        <p:nvSpPr>
          <p:cNvPr id="4" name="Text 2"/>
          <p:cNvSpPr txBox="1"/>
          <p:nvPr/>
        </p:nvSpPr>
        <p:spPr>
          <a:xfrm>
            <a:off x="548640" y="1417320"/>
            <a:ext cx="5394960" cy="1188720"/>
          </a:xfrm>
          <a:prstGeom prst="rect">
            <a:avLst/>
          </a:prstGeom>
          <a:noFill/>
          <a:ln/>
        </p:spPr>
        <p:txBody>
          <a:bodyPr wrap="square" lIns="0" tIns="0" rIns="0" bIns="0" rtlCol="0" anchor="t"/>
          <a:lstStyle/>
          <a:p>
            <a:pPr marL="0" indent="0">
              <a:buNone/>
            </a:pPr>
            <a:r>
              <a:rPr lang="en-US" sz="8000" b="1" dirty="0">
                <a:solidFill>
                  <a:srgbClr val="2D3843"/>
                </a:solidFill>
                <a:latin typeface="Calibri" pitchFamily="34" charset="0"/>
                <a:ea typeface="Calibri" pitchFamily="34" charset="-122"/>
                <a:cs typeface="Calibri" pitchFamily="34" charset="-120"/>
              </a:rPr>
              <a:t>19 212</a:t>
            </a:r>
            <a:endParaRPr lang="en-US" sz="8000" dirty="0"/>
          </a:p>
        </p:txBody>
      </p:sp>
      <p:sp>
        <p:nvSpPr>
          <p:cNvPr id="5" name="Text 3"/>
          <p:cNvSpPr txBox="1"/>
          <p:nvPr/>
        </p:nvSpPr>
        <p:spPr>
          <a:xfrm>
            <a:off x="548640" y="2606040"/>
            <a:ext cx="5394960" cy="365760"/>
          </a:xfrm>
          <a:prstGeom prst="rect">
            <a:avLst/>
          </a:prstGeom>
          <a:noFill/>
          <a:ln/>
        </p:spPr>
        <p:txBody>
          <a:bodyPr wrap="square" lIns="0" tIns="0" rIns="0" bIns="0" rtlCol="0" anchor="t"/>
          <a:lstStyle/>
          <a:p>
            <a:pPr marL="0" indent="0">
              <a:buNone/>
            </a:pPr>
            <a:r>
              <a:rPr lang="en-US" sz="1800" dirty="0">
                <a:solidFill>
                  <a:srgbClr val="525C69"/>
                </a:solidFill>
                <a:latin typeface="Calibri" pitchFamily="34" charset="0"/>
                <a:ea typeface="Calibri" pitchFamily="34" charset="-122"/>
                <a:cs typeface="Calibri" pitchFamily="34" charset="-120"/>
              </a:rPr>
              <a:t>ostrzeżeń zgłosiły w Jetty trzy narzędzia</a:t>
            </a:r>
            <a:endParaRPr lang="en-US" sz="1800" dirty="0"/>
          </a:p>
        </p:txBody>
      </p:sp>
      <p:sp>
        <p:nvSpPr>
          <p:cNvPr id="6" name="Shape 4"/>
          <p:cNvSpPr/>
          <p:nvPr/>
        </p:nvSpPr>
        <p:spPr>
          <a:xfrm>
            <a:off x="548640" y="3200400"/>
            <a:ext cx="4595769" cy="384048"/>
          </a:xfrm>
          <a:prstGeom prst="rect">
            <a:avLst/>
          </a:prstGeom>
          <a:solidFill>
            <a:srgbClr val="3C5FA8"/>
          </a:solidFill>
          <a:ln w="12700">
            <a:solidFill>
              <a:srgbClr val="3C5FA8"/>
            </a:solidFill>
            <a:prstDash val="solid"/>
          </a:ln>
        </p:spPr>
        <p:txBody>
          <a:bodyPr/>
          <a:lstStyle/>
          <a:p>
            <a:endParaRPr lang="pl-PL"/>
          </a:p>
        </p:txBody>
      </p:sp>
      <p:sp>
        <p:nvSpPr>
          <p:cNvPr id="7" name="Shape 5"/>
          <p:cNvSpPr/>
          <p:nvPr/>
        </p:nvSpPr>
        <p:spPr>
          <a:xfrm>
            <a:off x="5144409" y="3200400"/>
            <a:ext cx="511920" cy="384048"/>
          </a:xfrm>
          <a:prstGeom prst="rect">
            <a:avLst/>
          </a:prstGeom>
          <a:solidFill>
            <a:srgbClr val="8CA5D6"/>
          </a:solidFill>
          <a:ln w="12700">
            <a:solidFill>
              <a:srgbClr val="8CA5D6"/>
            </a:solidFill>
            <a:prstDash val="solid"/>
          </a:ln>
        </p:spPr>
        <p:txBody>
          <a:bodyPr/>
          <a:lstStyle/>
          <a:p>
            <a:endParaRPr lang="pl-PL"/>
          </a:p>
        </p:txBody>
      </p:sp>
      <p:sp>
        <p:nvSpPr>
          <p:cNvPr id="8" name="Shape 6"/>
          <p:cNvSpPr/>
          <p:nvPr/>
        </p:nvSpPr>
        <p:spPr>
          <a:xfrm>
            <a:off x="5656329" y="3200400"/>
            <a:ext cx="287271" cy="384048"/>
          </a:xfrm>
          <a:prstGeom prst="rect">
            <a:avLst/>
          </a:prstGeom>
          <a:solidFill>
            <a:srgbClr val="2D3843"/>
          </a:solidFill>
          <a:ln w="12700">
            <a:solidFill>
              <a:srgbClr val="2D3843"/>
            </a:solidFill>
            <a:prstDash val="solid"/>
          </a:ln>
        </p:spPr>
        <p:txBody>
          <a:bodyPr/>
          <a:lstStyle/>
          <a:p>
            <a:endParaRPr lang="pl-PL"/>
          </a:p>
        </p:txBody>
      </p:sp>
      <p:sp>
        <p:nvSpPr>
          <p:cNvPr id="9" name="Shape 7"/>
          <p:cNvSpPr/>
          <p:nvPr/>
        </p:nvSpPr>
        <p:spPr>
          <a:xfrm>
            <a:off x="548640" y="3895344"/>
            <a:ext cx="201168" cy="201168"/>
          </a:xfrm>
          <a:prstGeom prst="rect">
            <a:avLst/>
          </a:prstGeom>
          <a:solidFill>
            <a:srgbClr val="3C5FA8"/>
          </a:solidFill>
          <a:ln w="12700">
            <a:solidFill>
              <a:srgbClr val="3C5FA8"/>
            </a:solidFill>
            <a:prstDash val="solid"/>
          </a:ln>
        </p:spPr>
        <p:txBody>
          <a:bodyPr/>
          <a:lstStyle/>
          <a:p>
            <a:endParaRPr lang="pl-PL"/>
          </a:p>
        </p:txBody>
      </p:sp>
      <p:sp>
        <p:nvSpPr>
          <p:cNvPr id="10" name="Text 8"/>
          <p:cNvSpPr txBox="1"/>
          <p:nvPr/>
        </p:nvSpPr>
        <p:spPr>
          <a:xfrm>
            <a:off x="896112" y="3822192"/>
            <a:ext cx="2011680" cy="347472"/>
          </a:xfrm>
          <a:prstGeom prst="rect">
            <a:avLst/>
          </a:prstGeom>
          <a:noFill/>
          <a:ln/>
        </p:spPr>
        <p:txBody>
          <a:bodyPr wrap="square" lIns="0" tIns="0" rIns="0" bIns="0" rtlCol="0" anchor="t"/>
          <a:lstStyle/>
          <a:p>
            <a:pPr marL="0" indent="0">
              <a:buNone/>
            </a:pPr>
            <a:r>
              <a:rPr lang="en-US" sz="1600" dirty="0">
                <a:solidFill>
                  <a:srgbClr val="2D3843"/>
                </a:solidFill>
                <a:latin typeface="Calibri" pitchFamily="34" charset="0"/>
                <a:ea typeface="Calibri" pitchFamily="34" charset="-122"/>
                <a:cs typeface="Calibri" pitchFamily="34" charset="-120"/>
              </a:rPr>
              <a:t>SonarQube</a:t>
            </a:r>
            <a:endParaRPr lang="en-US" sz="1600" dirty="0"/>
          </a:p>
        </p:txBody>
      </p:sp>
      <p:sp>
        <p:nvSpPr>
          <p:cNvPr id="11" name="Text 9"/>
          <p:cNvSpPr txBox="1"/>
          <p:nvPr/>
        </p:nvSpPr>
        <p:spPr>
          <a:xfrm>
            <a:off x="2834640" y="3822192"/>
            <a:ext cx="1188720" cy="347472"/>
          </a:xfrm>
          <a:prstGeom prst="rect">
            <a:avLst/>
          </a:prstGeom>
          <a:noFill/>
          <a:ln/>
        </p:spPr>
        <p:txBody>
          <a:bodyPr wrap="square" lIns="0" tIns="0" rIns="0" bIns="0" rtlCol="0" anchor="t"/>
          <a:lstStyle/>
          <a:p>
            <a:pPr marL="0" indent="0" algn="r">
              <a:buNone/>
            </a:pPr>
            <a:r>
              <a:rPr lang="en-US" sz="1600" b="1" dirty="0">
                <a:solidFill>
                  <a:srgbClr val="2D3843"/>
                </a:solidFill>
                <a:latin typeface="Calibri" pitchFamily="34" charset="0"/>
                <a:ea typeface="Calibri" pitchFamily="34" charset="-122"/>
                <a:cs typeface="Calibri" pitchFamily="34" charset="-120"/>
              </a:rPr>
              <a:t>16 366</a:t>
            </a:r>
            <a:endParaRPr lang="en-US" sz="1600" dirty="0"/>
          </a:p>
        </p:txBody>
      </p:sp>
      <p:sp>
        <p:nvSpPr>
          <p:cNvPr id="12" name="Shape 10"/>
          <p:cNvSpPr/>
          <p:nvPr/>
        </p:nvSpPr>
        <p:spPr>
          <a:xfrm>
            <a:off x="548640" y="4315968"/>
            <a:ext cx="201168" cy="201168"/>
          </a:xfrm>
          <a:prstGeom prst="rect">
            <a:avLst/>
          </a:prstGeom>
          <a:solidFill>
            <a:srgbClr val="8CA5D6"/>
          </a:solidFill>
          <a:ln w="12700">
            <a:solidFill>
              <a:srgbClr val="8CA5D6"/>
            </a:solidFill>
            <a:prstDash val="solid"/>
          </a:ln>
        </p:spPr>
        <p:txBody>
          <a:bodyPr/>
          <a:lstStyle/>
          <a:p>
            <a:endParaRPr lang="pl-PL"/>
          </a:p>
        </p:txBody>
      </p:sp>
      <p:sp>
        <p:nvSpPr>
          <p:cNvPr id="13" name="Text 11"/>
          <p:cNvSpPr txBox="1"/>
          <p:nvPr/>
        </p:nvSpPr>
        <p:spPr>
          <a:xfrm>
            <a:off x="896112" y="4242816"/>
            <a:ext cx="2011680" cy="347472"/>
          </a:xfrm>
          <a:prstGeom prst="rect">
            <a:avLst/>
          </a:prstGeom>
          <a:noFill/>
          <a:ln/>
        </p:spPr>
        <p:txBody>
          <a:bodyPr wrap="square" lIns="0" tIns="0" rIns="0" bIns="0" rtlCol="0" anchor="t"/>
          <a:lstStyle/>
          <a:p>
            <a:pPr marL="0" indent="0">
              <a:buNone/>
            </a:pPr>
            <a:r>
              <a:rPr lang="en-US" sz="1600" dirty="0">
                <a:solidFill>
                  <a:srgbClr val="2D3843"/>
                </a:solidFill>
                <a:latin typeface="Calibri" pitchFamily="34" charset="0"/>
                <a:ea typeface="Calibri" pitchFamily="34" charset="-122"/>
                <a:cs typeface="Calibri" pitchFamily="34" charset="-120"/>
              </a:rPr>
              <a:t>SpotBugs</a:t>
            </a:r>
            <a:endParaRPr lang="en-US" sz="1600" dirty="0"/>
          </a:p>
        </p:txBody>
      </p:sp>
      <p:sp>
        <p:nvSpPr>
          <p:cNvPr id="14" name="Text 12"/>
          <p:cNvSpPr txBox="1"/>
          <p:nvPr/>
        </p:nvSpPr>
        <p:spPr>
          <a:xfrm>
            <a:off x="2834640" y="4242816"/>
            <a:ext cx="1188720" cy="347472"/>
          </a:xfrm>
          <a:prstGeom prst="rect">
            <a:avLst/>
          </a:prstGeom>
          <a:noFill/>
          <a:ln/>
        </p:spPr>
        <p:txBody>
          <a:bodyPr wrap="square" lIns="0" tIns="0" rIns="0" bIns="0" rtlCol="0" anchor="t"/>
          <a:lstStyle/>
          <a:p>
            <a:pPr marL="0" indent="0" algn="r">
              <a:buNone/>
            </a:pPr>
            <a:r>
              <a:rPr lang="en-US" sz="1600" b="1" dirty="0">
                <a:solidFill>
                  <a:srgbClr val="2D3843"/>
                </a:solidFill>
                <a:latin typeface="Calibri" pitchFamily="34" charset="0"/>
                <a:ea typeface="Calibri" pitchFamily="34" charset="-122"/>
                <a:cs typeface="Calibri" pitchFamily="34" charset="-120"/>
              </a:rPr>
              <a:t>1823</a:t>
            </a:r>
            <a:endParaRPr lang="en-US" sz="1600" dirty="0"/>
          </a:p>
        </p:txBody>
      </p:sp>
      <p:sp>
        <p:nvSpPr>
          <p:cNvPr id="15" name="Shape 13"/>
          <p:cNvSpPr/>
          <p:nvPr/>
        </p:nvSpPr>
        <p:spPr>
          <a:xfrm>
            <a:off x="548640" y="4736592"/>
            <a:ext cx="201168" cy="201168"/>
          </a:xfrm>
          <a:prstGeom prst="rect">
            <a:avLst/>
          </a:prstGeom>
          <a:solidFill>
            <a:srgbClr val="2D3843"/>
          </a:solidFill>
          <a:ln w="12700">
            <a:solidFill>
              <a:srgbClr val="2D3843"/>
            </a:solidFill>
            <a:prstDash val="solid"/>
          </a:ln>
        </p:spPr>
        <p:txBody>
          <a:bodyPr/>
          <a:lstStyle/>
          <a:p>
            <a:endParaRPr lang="pl-PL"/>
          </a:p>
        </p:txBody>
      </p:sp>
      <p:sp>
        <p:nvSpPr>
          <p:cNvPr id="16" name="Text 14"/>
          <p:cNvSpPr txBox="1"/>
          <p:nvPr/>
        </p:nvSpPr>
        <p:spPr>
          <a:xfrm>
            <a:off x="896112" y="4663440"/>
            <a:ext cx="2011680" cy="347472"/>
          </a:xfrm>
          <a:prstGeom prst="rect">
            <a:avLst/>
          </a:prstGeom>
          <a:noFill/>
          <a:ln/>
        </p:spPr>
        <p:txBody>
          <a:bodyPr wrap="square" lIns="0" tIns="0" rIns="0" bIns="0" rtlCol="0" anchor="t"/>
          <a:lstStyle/>
          <a:p>
            <a:pPr marL="0" indent="0">
              <a:buNone/>
            </a:pPr>
            <a:r>
              <a:rPr lang="en-US" sz="1600" dirty="0">
                <a:solidFill>
                  <a:srgbClr val="2D3843"/>
                </a:solidFill>
                <a:latin typeface="Calibri" pitchFamily="34" charset="0"/>
                <a:ea typeface="Calibri" pitchFamily="34" charset="-122"/>
                <a:cs typeface="Calibri" pitchFamily="34" charset="-120"/>
              </a:rPr>
              <a:t>Error Prone</a:t>
            </a:r>
            <a:endParaRPr lang="en-US" sz="1600" dirty="0"/>
          </a:p>
        </p:txBody>
      </p:sp>
      <p:sp>
        <p:nvSpPr>
          <p:cNvPr id="17" name="Text 15"/>
          <p:cNvSpPr txBox="1"/>
          <p:nvPr/>
        </p:nvSpPr>
        <p:spPr>
          <a:xfrm>
            <a:off x="2834640" y="4663440"/>
            <a:ext cx="1188720" cy="347472"/>
          </a:xfrm>
          <a:prstGeom prst="rect">
            <a:avLst/>
          </a:prstGeom>
          <a:noFill/>
          <a:ln/>
        </p:spPr>
        <p:txBody>
          <a:bodyPr wrap="square" lIns="0" tIns="0" rIns="0" bIns="0" rtlCol="0" anchor="t"/>
          <a:lstStyle/>
          <a:p>
            <a:pPr marL="0" indent="0" algn="r">
              <a:buNone/>
            </a:pPr>
            <a:r>
              <a:rPr lang="en-US" sz="1600" b="1" dirty="0">
                <a:solidFill>
                  <a:srgbClr val="2D3843"/>
                </a:solidFill>
                <a:latin typeface="Calibri" pitchFamily="34" charset="0"/>
                <a:ea typeface="Calibri" pitchFamily="34" charset="-122"/>
                <a:cs typeface="Calibri" pitchFamily="34" charset="-120"/>
              </a:rPr>
              <a:t>1023</a:t>
            </a:r>
            <a:endParaRPr lang="en-US" sz="1600" dirty="0"/>
          </a:p>
        </p:txBody>
      </p:sp>
      <p:sp>
        <p:nvSpPr>
          <p:cNvPr id="18" name="Shape 16"/>
          <p:cNvSpPr/>
          <p:nvPr/>
        </p:nvSpPr>
        <p:spPr>
          <a:xfrm>
            <a:off x="6400800" y="1554480"/>
            <a:ext cx="786384" cy="786384"/>
          </a:xfrm>
          <a:prstGeom prst="ellipse">
            <a:avLst/>
          </a:prstGeom>
          <a:solidFill>
            <a:srgbClr val="3C5FA8"/>
          </a:solidFill>
          <a:ln w="12700">
            <a:solidFill>
              <a:srgbClr val="3C5FA8"/>
            </a:solidFill>
            <a:prstDash val="solid"/>
          </a:ln>
        </p:spPr>
        <p:txBody>
          <a:bodyPr/>
          <a:lstStyle/>
          <a:p>
            <a:endParaRPr lang="pl-PL"/>
          </a:p>
        </p:txBody>
      </p:sp>
      <p:pic>
        <p:nvPicPr>
          <p:cNvPr id="19" name="Image 0" descr="preencoded.png"/>
          <p:cNvPicPr>
            <a:picLocks noChangeAspect="1"/>
          </p:cNvPicPr>
          <p:nvPr/>
        </p:nvPicPr>
        <p:blipFill>
          <a:blip r:embed="rId3"/>
          <a:stretch>
            <a:fillRect/>
          </a:stretch>
        </p:blipFill>
        <p:spPr>
          <a:xfrm>
            <a:off x="6581668" y="1735348"/>
            <a:ext cx="424647" cy="424647"/>
          </a:xfrm>
          <a:prstGeom prst="rect">
            <a:avLst/>
          </a:prstGeom>
        </p:spPr>
      </p:pic>
      <p:sp>
        <p:nvSpPr>
          <p:cNvPr id="20" name="Text 17"/>
          <p:cNvSpPr txBox="1"/>
          <p:nvPr/>
        </p:nvSpPr>
        <p:spPr>
          <a:xfrm>
            <a:off x="7452360" y="1508760"/>
            <a:ext cx="4187952" cy="457200"/>
          </a:xfrm>
          <a:prstGeom prst="rect">
            <a:avLst/>
          </a:prstGeom>
          <a:noFill/>
          <a:ln/>
        </p:spPr>
        <p:txBody>
          <a:bodyPr wrap="square" lIns="0" tIns="0" rIns="0" bIns="0" rtlCol="0" anchor="t"/>
          <a:lstStyle/>
          <a:p>
            <a:pPr marL="0" indent="0">
              <a:buNone/>
            </a:pPr>
            <a:r>
              <a:rPr lang="en-US" sz="2600" b="1" dirty="0">
                <a:solidFill>
                  <a:srgbClr val="2D3843"/>
                </a:solidFill>
                <a:latin typeface="Calibri" pitchFamily="34" charset="0"/>
                <a:ea typeface="Calibri" pitchFamily="34" charset="-122"/>
                <a:cs typeface="Calibri" pitchFamily="34" charset="-120"/>
              </a:rPr>
              <a:t>8–20 min</a:t>
            </a:r>
            <a:endParaRPr lang="en-US" sz="2600" dirty="0"/>
          </a:p>
        </p:txBody>
      </p:sp>
      <p:sp>
        <p:nvSpPr>
          <p:cNvPr id="21" name="Text 18"/>
          <p:cNvSpPr txBox="1"/>
          <p:nvPr/>
        </p:nvSpPr>
        <p:spPr>
          <a:xfrm>
            <a:off x="7452360" y="1984248"/>
            <a:ext cx="4187952" cy="731520"/>
          </a:xfrm>
          <a:prstGeom prst="rect">
            <a:avLst/>
          </a:prstGeom>
          <a:noFill/>
          <a:ln/>
        </p:spPr>
        <p:txBody>
          <a:bodyPr wrap="square" lIns="0" tIns="0" rIns="0" bIns="0" rtlCol="0" anchor="t"/>
          <a:lstStyle/>
          <a:p>
            <a:pPr marL="0" indent="0">
              <a:buNone/>
            </a:pPr>
            <a:r>
              <a:rPr lang="en-US" sz="1500" dirty="0">
                <a:solidFill>
                  <a:srgbClr val="525C69"/>
                </a:solidFill>
                <a:latin typeface="Calibri" pitchFamily="34" charset="0"/>
                <a:ea typeface="Calibri" pitchFamily="34" charset="-122"/>
                <a:cs typeface="Calibri" pitchFamily="34" charset="-120"/>
              </a:rPr>
              <a:t>na przegląd jednego ostrzeżenia (Google, Tencent)</a:t>
            </a:r>
            <a:endParaRPr lang="en-US" sz="1500" dirty="0"/>
          </a:p>
        </p:txBody>
      </p:sp>
      <p:sp>
        <p:nvSpPr>
          <p:cNvPr id="22" name="Shape 19"/>
          <p:cNvSpPr/>
          <p:nvPr/>
        </p:nvSpPr>
        <p:spPr>
          <a:xfrm>
            <a:off x="6400800" y="2971800"/>
            <a:ext cx="786384" cy="786384"/>
          </a:xfrm>
          <a:prstGeom prst="ellipse">
            <a:avLst/>
          </a:prstGeom>
          <a:solidFill>
            <a:srgbClr val="3C5FA8"/>
          </a:solidFill>
          <a:ln w="12700">
            <a:solidFill>
              <a:srgbClr val="3C5FA8"/>
            </a:solidFill>
            <a:prstDash val="solid"/>
          </a:ln>
        </p:spPr>
        <p:txBody>
          <a:bodyPr/>
          <a:lstStyle/>
          <a:p>
            <a:endParaRPr lang="pl-PL"/>
          </a:p>
        </p:txBody>
      </p:sp>
      <p:pic>
        <p:nvPicPr>
          <p:cNvPr id="23" name="Image 1" descr="preencoded.png"/>
          <p:cNvPicPr>
            <a:picLocks noChangeAspect="1"/>
          </p:cNvPicPr>
          <p:nvPr/>
        </p:nvPicPr>
        <p:blipFill>
          <a:blip r:embed="rId4"/>
          <a:stretch>
            <a:fillRect/>
          </a:stretch>
        </p:blipFill>
        <p:spPr>
          <a:xfrm>
            <a:off x="6581668" y="3152668"/>
            <a:ext cx="424647" cy="424647"/>
          </a:xfrm>
          <a:prstGeom prst="rect">
            <a:avLst/>
          </a:prstGeom>
        </p:spPr>
      </p:pic>
      <p:sp>
        <p:nvSpPr>
          <p:cNvPr id="24" name="Text 20"/>
          <p:cNvSpPr txBox="1"/>
          <p:nvPr/>
        </p:nvSpPr>
        <p:spPr>
          <a:xfrm>
            <a:off x="7452360" y="2926080"/>
            <a:ext cx="4187952" cy="457200"/>
          </a:xfrm>
          <a:prstGeom prst="rect">
            <a:avLst/>
          </a:prstGeom>
          <a:noFill/>
          <a:ln/>
        </p:spPr>
        <p:txBody>
          <a:bodyPr wrap="square" lIns="0" tIns="0" rIns="0" bIns="0" rtlCol="0" anchor="t"/>
          <a:lstStyle/>
          <a:p>
            <a:pPr marL="0" indent="0">
              <a:buNone/>
            </a:pPr>
            <a:r>
              <a:rPr lang="en-US" sz="2600" b="1" dirty="0">
                <a:solidFill>
                  <a:srgbClr val="2D3843"/>
                </a:solidFill>
                <a:latin typeface="Calibri" pitchFamily="34" charset="0"/>
                <a:ea typeface="Calibri" pitchFamily="34" charset="-122"/>
                <a:cs typeface="Calibri" pitchFamily="34" charset="-120"/>
              </a:rPr>
              <a:t>&gt; 30%</a:t>
            </a:r>
            <a:endParaRPr lang="en-US" sz="2600" dirty="0"/>
          </a:p>
        </p:txBody>
      </p:sp>
      <p:sp>
        <p:nvSpPr>
          <p:cNvPr id="25" name="Text 21"/>
          <p:cNvSpPr txBox="1"/>
          <p:nvPr/>
        </p:nvSpPr>
        <p:spPr>
          <a:xfrm>
            <a:off x="7452360" y="3401568"/>
            <a:ext cx="4187952" cy="731520"/>
          </a:xfrm>
          <a:prstGeom prst="rect">
            <a:avLst/>
          </a:prstGeom>
          <a:noFill/>
          <a:ln/>
        </p:spPr>
        <p:txBody>
          <a:bodyPr wrap="square" lIns="0" tIns="0" rIns="0" bIns="0" rtlCol="0" anchor="t"/>
          <a:lstStyle/>
          <a:p>
            <a:pPr marL="0" indent="0">
              <a:buNone/>
            </a:pPr>
            <a:r>
              <a:rPr lang="en-US" sz="1500" dirty="0">
                <a:solidFill>
                  <a:srgbClr val="525C69"/>
                </a:solidFill>
                <a:latin typeface="Calibri" pitchFamily="34" charset="0"/>
                <a:ea typeface="Calibri" pitchFamily="34" charset="-122"/>
                <a:cs typeface="Calibri" pitchFamily="34" charset="-120"/>
              </a:rPr>
              <a:t>fałszywych alarmów i użytkownicy zaczynają ignorować narzędzie (twórcy analizatora Coverity)</a:t>
            </a:r>
            <a:endParaRPr lang="en-US" sz="1500" dirty="0"/>
          </a:p>
        </p:txBody>
      </p:sp>
      <p:sp>
        <p:nvSpPr>
          <p:cNvPr id="26" name="Shape 22"/>
          <p:cNvSpPr/>
          <p:nvPr/>
        </p:nvSpPr>
        <p:spPr>
          <a:xfrm>
            <a:off x="6400800" y="4389120"/>
            <a:ext cx="786384" cy="786384"/>
          </a:xfrm>
          <a:prstGeom prst="ellipse">
            <a:avLst/>
          </a:prstGeom>
          <a:solidFill>
            <a:srgbClr val="3C5FA8"/>
          </a:solidFill>
          <a:ln w="12700">
            <a:solidFill>
              <a:srgbClr val="3C5FA8"/>
            </a:solidFill>
            <a:prstDash val="solid"/>
          </a:ln>
        </p:spPr>
        <p:txBody>
          <a:bodyPr/>
          <a:lstStyle/>
          <a:p>
            <a:endParaRPr lang="pl-PL"/>
          </a:p>
        </p:txBody>
      </p:sp>
      <p:pic>
        <p:nvPicPr>
          <p:cNvPr id="27" name="Image 2" descr="preencoded.png"/>
          <p:cNvPicPr>
            <a:picLocks noChangeAspect="1"/>
          </p:cNvPicPr>
          <p:nvPr/>
        </p:nvPicPr>
        <p:blipFill>
          <a:blip r:embed="rId5"/>
          <a:stretch>
            <a:fillRect/>
          </a:stretch>
        </p:blipFill>
        <p:spPr>
          <a:xfrm>
            <a:off x="6581668" y="4569988"/>
            <a:ext cx="424647" cy="424647"/>
          </a:xfrm>
          <a:prstGeom prst="rect">
            <a:avLst/>
          </a:prstGeom>
        </p:spPr>
      </p:pic>
      <p:sp>
        <p:nvSpPr>
          <p:cNvPr id="28" name="Text 23"/>
          <p:cNvSpPr txBox="1"/>
          <p:nvPr/>
        </p:nvSpPr>
        <p:spPr>
          <a:xfrm>
            <a:off x="7452360" y="4343400"/>
            <a:ext cx="4187952" cy="457200"/>
          </a:xfrm>
          <a:prstGeom prst="rect">
            <a:avLst/>
          </a:prstGeom>
          <a:noFill/>
          <a:ln/>
        </p:spPr>
        <p:txBody>
          <a:bodyPr wrap="square" lIns="0" tIns="0" rIns="0" bIns="0" rtlCol="0" anchor="t"/>
          <a:lstStyle/>
          <a:p>
            <a:pPr marL="0" indent="0">
              <a:buNone/>
            </a:pPr>
            <a:r>
              <a:rPr lang="en-US" sz="2600" b="1" dirty="0">
                <a:solidFill>
                  <a:srgbClr val="2D3843"/>
                </a:solidFill>
                <a:latin typeface="Calibri" pitchFamily="34" charset="0"/>
                <a:ea typeface="Calibri" pitchFamily="34" charset="-122"/>
                <a:cs typeface="Calibri" pitchFamily="34" charset="-120"/>
              </a:rPr>
              <a:t>19 z 20</a:t>
            </a:r>
            <a:endParaRPr lang="en-US" sz="2600" dirty="0"/>
          </a:p>
        </p:txBody>
      </p:sp>
      <p:sp>
        <p:nvSpPr>
          <p:cNvPr id="29" name="Text 24"/>
          <p:cNvSpPr txBox="1"/>
          <p:nvPr/>
        </p:nvSpPr>
        <p:spPr>
          <a:xfrm>
            <a:off x="7452360" y="4818888"/>
            <a:ext cx="4187952" cy="731520"/>
          </a:xfrm>
          <a:prstGeom prst="rect">
            <a:avLst/>
          </a:prstGeom>
          <a:noFill/>
          <a:ln/>
        </p:spPr>
        <p:txBody>
          <a:bodyPr wrap="square" lIns="0" tIns="0" rIns="0" bIns="0" rtlCol="0" anchor="t"/>
          <a:lstStyle/>
          <a:p>
            <a:pPr marL="0" indent="0">
              <a:buNone/>
            </a:pPr>
            <a:r>
              <a:rPr lang="en-US" sz="1500" dirty="0">
                <a:solidFill>
                  <a:srgbClr val="525C69"/>
                </a:solidFill>
                <a:latin typeface="Calibri" pitchFamily="34" charset="0"/>
                <a:ea typeface="Calibri" pitchFamily="34" charset="-122"/>
                <a:cs typeface="Calibri" pitchFamily="34" charset="-120"/>
              </a:rPr>
              <a:t>badanych programistów: wiele narzędzi nie wyjaśnia, na czym polega problem</a:t>
            </a:r>
            <a:endParaRPr lang="en-US" sz="1500" dirty="0"/>
          </a:p>
        </p:txBody>
      </p:sp>
      <p:sp>
        <p:nvSpPr>
          <p:cNvPr id="30" name="Text 25"/>
          <p:cNvSpPr txBox="1"/>
          <p:nvPr/>
        </p:nvSpPr>
        <p:spPr>
          <a:xfrm>
            <a:off x="2103120" y="6364224"/>
            <a:ext cx="8503920" cy="256032"/>
          </a:xfrm>
          <a:prstGeom prst="rect">
            <a:avLst/>
          </a:prstGeom>
          <a:noFill/>
          <a:ln/>
        </p:spPr>
        <p:txBody>
          <a:bodyPr wrap="square" lIns="0" tIns="0" rIns="0" bIns="0" rtlCol="0" anchor="t"/>
          <a:lstStyle/>
          <a:p>
            <a:pPr marL="0" indent="0">
              <a:buNone/>
            </a:pPr>
            <a:r>
              <a:rPr lang="en-US" sz="1100" dirty="0">
                <a:solidFill>
                  <a:srgbClr val="525C69"/>
                </a:solidFill>
                <a:latin typeface="Calibri" pitchFamily="34" charset="0"/>
                <a:ea typeface="Calibri" pitchFamily="34" charset="-122"/>
                <a:cs typeface="Calibri" pitchFamily="34" charset="-120"/>
              </a:rPr>
              <a:t>Źródła: Ruthruff i in. 2008 · Du i in. 2026 · Bessey i in. 2010 · Johnson i in. 2013</a:t>
            </a:r>
            <a:endParaRPr lang="en-US" sz="1100" dirty="0"/>
          </a:p>
        </p:txBody>
      </p:sp>
      <p:sp>
        <p:nvSpPr>
          <p:cNvPr id="32" name="Text 26"/>
          <p:cNvSpPr txBox="1"/>
          <p:nvPr/>
        </p:nvSpPr>
        <p:spPr>
          <a:xfrm>
            <a:off x="10725912" y="6382512"/>
            <a:ext cx="914400" cy="237744"/>
          </a:xfrm>
          <a:prstGeom prst="rect">
            <a:avLst/>
          </a:prstGeom>
          <a:noFill/>
          <a:ln/>
        </p:spPr>
        <p:txBody>
          <a:bodyPr wrap="square" lIns="0" tIns="0" rIns="0" bIns="0" rtlCol="0" anchor="t"/>
          <a:lstStyle/>
          <a:p>
            <a:pPr marL="0" indent="0" algn="r">
              <a:buNone/>
            </a:pPr>
            <a:r>
              <a:rPr lang="en-US" sz="1100" dirty="0">
                <a:solidFill>
                  <a:srgbClr val="525C69"/>
                </a:solidFill>
                <a:latin typeface="Calibri" pitchFamily="34" charset="0"/>
                <a:ea typeface="Calibri" pitchFamily="34" charset="-122"/>
                <a:cs typeface="Calibri" pitchFamily="34" charset="-120"/>
              </a:rPr>
              <a:t>2 / 15</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566928"/>
            <a:ext cx="11094415" cy="731520"/>
          </a:xfrm>
          <a:prstGeom prst="rect">
            <a:avLst/>
          </a:prstGeom>
          <a:noFill/>
          <a:ln/>
        </p:spPr>
        <p:txBody>
          <a:bodyPr wrap="square" lIns="0" tIns="0" rIns="0" bIns="0" rtlCol="0" anchor="t"/>
          <a:lstStyle/>
          <a:p>
            <a:pPr marL="0" indent="0" algn="l">
              <a:buNone/>
            </a:pPr>
            <a:r>
              <a:rPr lang="en-US" sz="3000" b="1" dirty="0">
                <a:solidFill>
                  <a:srgbClr val="2D3843"/>
                </a:solidFill>
                <a:latin typeface="Calibri" pitchFamily="34" charset="0"/>
                <a:ea typeface="Calibri" pitchFamily="34" charset="-122"/>
                <a:cs typeface="Calibri" pitchFamily="34" charset="-120"/>
              </a:rPr>
              <a:t>Model językowy jako filtr raportu</a:t>
            </a:r>
            <a:endParaRPr lang="en-US" sz="3000" dirty="0"/>
          </a:p>
        </p:txBody>
      </p:sp>
      <p:sp>
        <p:nvSpPr>
          <p:cNvPr id="3" name="Text 1"/>
          <p:cNvSpPr txBox="1"/>
          <p:nvPr/>
        </p:nvSpPr>
        <p:spPr>
          <a:xfrm>
            <a:off x="548640" y="274320"/>
            <a:ext cx="10058400" cy="274320"/>
          </a:xfrm>
          <a:prstGeom prst="rect">
            <a:avLst/>
          </a:prstGeom>
          <a:noFill/>
          <a:ln/>
        </p:spPr>
        <p:txBody>
          <a:bodyPr wrap="square" lIns="0" tIns="0" rIns="0" bIns="0" rtlCol="0" anchor="t"/>
          <a:lstStyle/>
          <a:p>
            <a:pPr marL="0" indent="0">
              <a:buNone/>
            </a:pPr>
            <a:r>
              <a:rPr lang="en-US" sz="1300" b="1" kern="0" spc="150" dirty="0">
                <a:solidFill>
                  <a:srgbClr val="3C5FA8"/>
                </a:solidFill>
                <a:latin typeface="Calibri" pitchFamily="34" charset="0"/>
                <a:ea typeface="Calibri" pitchFamily="34" charset="-122"/>
                <a:cs typeface="Calibri" pitchFamily="34" charset="-120"/>
              </a:rPr>
              <a:t>PROBLEM</a:t>
            </a:r>
            <a:endParaRPr lang="en-US" sz="1300" dirty="0"/>
          </a:p>
        </p:txBody>
      </p:sp>
      <p:sp>
        <p:nvSpPr>
          <p:cNvPr id="4" name="Shape 2"/>
          <p:cNvSpPr/>
          <p:nvPr/>
        </p:nvSpPr>
        <p:spPr>
          <a:xfrm>
            <a:off x="548640" y="1481328"/>
            <a:ext cx="2514600" cy="658368"/>
          </a:xfrm>
          <a:prstGeom prst="roundRect">
            <a:avLst>
              <a:gd name="adj" fmla="val 11111"/>
            </a:avLst>
          </a:prstGeom>
          <a:solidFill>
            <a:srgbClr val="EEF2FA"/>
          </a:solidFill>
          <a:ln w="12700">
            <a:solidFill>
              <a:srgbClr val="EEF2FA"/>
            </a:solidFill>
            <a:prstDash val="solid"/>
          </a:ln>
        </p:spPr>
        <p:txBody>
          <a:bodyPr/>
          <a:lstStyle/>
          <a:p>
            <a:endParaRPr lang="pl-PL"/>
          </a:p>
        </p:txBody>
      </p:sp>
      <p:pic>
        <p:nvPicPr>
          <p:cNvPr id="5" name="Image 0" descr="preencoded.png"/>
          <p:cNvPicPr>
            <a:picLocks noChangeAspect="1"/>
          </p:cNvPicPr>
          <p:nvPr/>
        </p:nvPicPr>
        <p:blipFill>
          <a:blip r:embed="rId3"/>
          <a:stretch>
            <a:fillRect/>
          </a:stretch>
        </p:blipFill>
        <p:spPr>
          <a:xfrm>
            <a:off x="731520" y="1636776"/>
            <a:ext cx="347472" cy="347472"/>
          </a:xfrm>
          <a:prstGeom prst="rect">
            <a:avLst/>
          </a:prstGeom>
        </p:spPr>
      </p:pic>
      <p:sp>
        <p:nvSpPr>
          <p:cNvPr id="6" name="Text 3"/>
          <p:cNvSpPr txBox="1"/>
          <p:nvPr/>
        </p:nvSpPr>
        <p:spPr>
          <a:xfrm>
            <a:off x="1207008" y="1655064"/>
            <a:ext cx="1783080" cy="347472"/>
          </a:xfrm>
          <a:prstGeom prst="rect">
            <a:avLst/>
          </a:prstGeom>
          <a:noFill/>
          <a:ln/>
        </p:spPr>
        <p:txBody>
          <a:bodyPr wrap="square" lIns="0" tIns="0" rIns="0" bIns="0" rtlCol="0" anchor="t"/>
          <a:lstStyle/>
          <a:p>
            <a:pPr marL="0" indent="0">
              <a:buNone/>
            </a:pPr>
            <a:r>
              <a:rPr lang="en-US" sz="1500" b="1" dirty="0">
                <a:solidFill>
                  <a:srgbClr val="2D3843"/>
                </a:solidFill>
                <a:latin typeface="Calibri" pitchFamily="34" charset="0"/>
                <a:ea typeface="Calibri" pitchFamily="34" charset="-122"/>
                <a:cs typeface="Calibri" pitchFamily="34" charset="-120"/>
              </a:rPr>
              <a:t>Ostrzeżenie narzędzia</a:t>
            </a:r>
            <a:endParaRPr lang="en-US" sz="1500" dirty="0"/>
          </a:p>
        </p:txBody>
      </p:sp>
      <p:sp>
        <p:nvSpPr>
          <p:cNvPr id="7" name="Shape 4"/>
          <p:cNvSpPr/>
          <p:nvPr/>
        </p:nvSpPr>
        <p:spPr>
          <a:xfrm>
            <a:off x="548640" y="2267712"/>
            <a:ext cx="2514600" cy="658368"/>
          </a:xfrm>
          <a:prstGeom prst="roundRect">
            <a:avLst>
              <a:gd name="adj" fmla="val 11111"/>
            </a:avLst>
          </a:prstGeom>
          <a:solidFill>
            <a:srgbClr val="EEF2FA"/>
          </a:solidFill>
          <a:ln w="12700">
            <a:solidFill>
              <a:srgbClr val="EEF2FA"/>
            </a:solidFill>
            <a:prstDash val="solid"/>
          </a:ln>
        </p:spPr>
        <p:txBody>
          <a:bodyPr/>
          <a:lstStyle/>
          <a:p>
            <a:endParaRPr lang="pl-PL"/>
          </a:p>
        </p:txBody>
      </p:sp>
      <p:pic>
        <p:nvPicPr>
          <p:cNvPr id="8" name="Image 1" descr="preencoded.png"/>
          <p:cNvPicPr>
            <a:picLocks noChangeAspect="1"/>
          </p:cNvPicPr>
          <p:nvPr/>
        </p:nvPicPr>
        <p:blipFill>
          <a:blip r:embed="rId4"/>
          <a:stretch>
            <a:fillRect/>
          </a:stretch>
        </p:blipFill>
        <p:spPr>
          <a:xfrm>
            <a:off x="731520" y="2423160"/>
            <a:ext cx="347472" cy="347472"/>
          </a:xfrm>
          <a:prstGeom prst="rect">
            <a:avLst/>
          </a:prstGeom>
        </p:spPr>
      </p:pic>
      <p:sp>
        <p:nvSpPr>
          <p:cNvPr id="9" name="Text 5"/>
          <p:cNvSpPr txBox="1"/>
          <p:nvPr/>
        </p:nvSpPr>
        <p:spPr>
          <a:xfrm>
            <a:off x="1207008" y="2441448"/>
            <a:ext cx="1783080" cy="347472"/>
          </a:xfrm>
          <a:prstGeom prst="rect">
            <a:avLst/>
          </a:prstGeom>
          <a:noFill/>
          <a:ln/>
        </p:spPr>
        <p:txBody>
          <a:bodyPr wrap="square" lIns="0" tIns="0" rIns="0" bIns="0" rtlCol="0" anchor="t"/>
          <a:lstStyle/>
          <a:p>
            <a:pPr marL="0" indent="0">
              <a:buNone/>
            </a:pPr>
            <a:r>
              <a:rPr lang="en-US" sz="1500" b="1" dirty="0">
                <a:solidFill>
                  <a:srgbClr val="2D3843"/>
                </a:solidFill>
                <a:latin typeface="Calibri" pitchFamily="34" charset="0"/>
                <a:ea typeface="Calibri" pitchFamily="34" charset="-122"/>
                <a:cs typeface="Calibri" pitchFamily="34" charset="-120"/>
              </a:rPr>
              <a:t>Fragment kodu</a:t>
            </a:r>
            <a:endParaRPr lang="en-US" sz="1500" dirty="0"/>
          </a:p>
        </p:txBody>
      </p:sp>
      <p:sp>
        <p:nvSpPr>
          <p:cNvPr id="10" name="Shape 6"/>
          <p:cNvSpPr/>
          <p:nvPr/>
        </p:nvSpPr>
        <p:spPr>
          <a:xfrm>
            <a:off x="3154680" y="2203704"/>
            <a:ext cx="731520" cy="0"/>
          </a:xfrm>
          <a:prstGeom prst="line">
            <a:avLst/>
          </a:prstGeom>
          <a:noFill/>
          <a:ln w="28575">
            <a:solidFill>
              <a:srgbClr val="3C5FA8"/>
            </a:solidFill>
            <a:prstDash val="solid"/>
            <a:tailEnd type="triangle"/>
          </a:ln>
        </p:spPr>
        <p:txBody>
          <a:bodyPr/>
          <a:lstStyle/>
          <a:p>
            <a:endParaRPr lang="pl-PL"/>
          </a:p>
        </p:txBody>
      </p:sp>
      <p:sp>
        <p:nvSpPr>
          <p:cNvPr id="11" name="Shape 7"/>
          <p:cNvSpPr/>
          <p:nvPr/>
        </p:nvSpPr>
        <p:spPr>
          <a:xfrm>
            <a:off x="3977640" y="1481328"/>
            <a:ext cx="2651760" cy="1444752"/>
          </a:xfrm>
          <a:prstGeom prst="roundRect">
            <a:avLst>
              <a:gd name="adj" fmla="val 5063"/>
            </a:avLst>
          </a:prstGeom>
          <a:solidFill>
            <a:srgbClr val="2D3843"/>
          </a:solidFill>
          <a:ln w="12700">
            <a:solidFill>
              <a:srgbClr val="2D3843"/>
            </a:solidFill>
            <a:prstDash val="solid"/>
          </a:ln>
        </p:spPr>
        <p:txBody>
          <a:bodyPr/>
          <a:lstStyle/>
          <a:p>
            <a:endParaRPr lang="pl-PL"/>
          </a:p>
        </p:txBody>
      </p:sp>
      <p:pic>
        <p:nvPicPr>
          <p:cNvPr id="12" name="Image 2" descr="preencoded.png"/>
          <p:cNvPicPr>
            <a:picLocks noChangeAspect="1"/>
          </p:cNvPicPr>
          <p:nvPr/>
        </p:nvPicPr>
        <p:blipFill>
          <a:blip r:embed="rId5"/>
          <a:stretch>
            <a:fillRect/>
          </a:stretch>
        </p:blipFill>
        <p:spPr>
          <a:xfrm>
            <a:off x="5029200" y="1627632"/>
            <a:ext cx="548640" cy="548640"/>
          </a:xfrm>
          <a:prstGeom prst="rect">
            <a:avLst/>
          </a:prstGeom>
        </p:spPr>
      </p:pic>
      <p:sp>
        <p:nvSpPr>
          <p:cNvPr id="13" name="Text 8"/>
          <p:cNvSpPr txBox="1"/>
          <p:nvPr/>
        </p:nvSpPr>
        <p:spPr>
          <a:xfrm>
            <a:off x="3977640" y="2240280"/>
            <a:ext cx="2651760" cy="329184"/>
          </a:xfrm>
          <a:prstGeom prst="rect">
            <a:avLst/>
          </a:prstGeom>
          <a:noFill/>
          <a:ln/>
        </p:spPr>
        <p:txBody>
          <a:bodyPr wrap="square" lIns="0" tIns="0" rIns="0" bIns="0" rtlCol="0" anchor="t"/>
          <a:lstStyle/>
          <a:p>
            <a:pPr marL="0" indent="0" algn="ctr">
              <a:buNone/>
            </a:pPr>
            <a:r>
              <a:rPr lang="en-US" sz="1700" b="1" dirty="0">
                <a:solidFill>
                  <a:srgbClr val="FFFFFF"/>
                </a:solidFill>
                <a:latin typeface="Calibri" pitchFamily="34" charset="0"/>
                <a:ea typeface="Calibri" pitchFamily="34" charset="-122"/>
                <a:cs typeface="Calibri" pitchFamily="34" charset="-120"/>
              </a:rPr>
              <a:t>Model językowy</a:t>
            </a:r>
            <a:endParaRPr lang="en-US" sz="1700" dirty="0"/>
          </a:p>
        </p:txBody>
      </p:sp>
      <p:sp>
        <p:nvSpPr>
          <p:cNvPr id="14" name="Text 9"/>
          <p:cNvSpPr txBox="1"/>
          <p:nvPr/>
        </p:nvSpPr>
        <p:spPr>
          <a:xfrm>
            <a:off x="3977640" y="2560320"/>
            <a:ext cx="2651760" cy="274320"/>
          </a:xfrm>
          <a:prstGeom prst="rect">
            <a:avLst/>
          </a:prstGeom>
          <a:noFill/>
          <a:ln/>
        </p:spPr>
        <p:txBody>
          <a:bodyPr wrap="square" lIns="0" tIns="0" rIns="0" bIns="0" rtlCol="0" anchor="t"/>
          <a:lstStyle/>
          <a:p>
            <a:pPr marL="0" indent="0" algn="ctr">
              <a:buNone/>
            </a:pPr>
            <a:r>
              <a:rPr lang="en-US" sz="1250" dirty="0">
                <a:solidFill>
                  <a:srgbClr val="C9D3E6"/>
                </a:solidFill>
                <a:latin typeface="Calibri" pitchFamily="34" charset="0"/>
                <a:ea typeface="Calibri" pitchFamily="34" charset="-122"/>
                <a:cs typeface="Calibri" pitchFamily="34" charset="-120"/>
              </a:rPr>
              <a:t>ocenia zgłoszone ostrzeżenie</a:t>
            </a:r>
            <a:endParaRPr lang="en-US" sz="1250" dirty="0"/>
          </a:p>
        </p:txBody>
      </p:sp>
      <p:sp>
        <p:nvSpPr>
          <p:cNvPr id="15" name="Shape 10"/>
          <p:cNvSpPr/>
          <p:nvPr/>
        </p:nvSpPr>
        <p:spPr>
          <a:xfrm>
            <a:off x="6720840" y="2203704"/>
            <a:ext cx="731520" cy="0"/>
          </a:xfrm>
          <a:prstGeom prst="line">
            <a:avLst/>
          </a:prstGeom>
          <a:noFill/>
          <a:ln w="28575">
            <a:solidFill>
              <a:srgbClr val="3C5FA8"/>
            </a:solidFill>
            <a:prstDash val="solid"/>
            <a:tailEnd type="triangle"/>
          </a:ln>
        </p:spPr>
        <p:txBody>
          <a:bodyPr/>
          <a:lstStyle/>
          <a:p>
            <a:endParaRPr lang="pl-PL"/>
          </a:p>
        </p:txBody>
      </p:sp>
      <p:sp>
        <p:nvSpPr>
          <p:cNvPr id="16" name="Shape 11"/>
          <p:cNvSpPr/>
          <p:nvPr/>
        </p:nvSpPr>
        <p:spPr>
          <a:xfrm>
            <a:off x="7543800" y="1481328"/>
            <a:ext cx="4096512" cy="1444752"/>
          </a:xfrm>
          <a:prstGeom prst="roundRect">
            <a:avLst>
              <a:gd name="adj" fmla="val 5063"/>
            </a:avLst>
          </a:prstGeom>
          <a:solidFill>
            <a:srgbClr val="EEF2FA"/>
          </a:solidFill>
          <a:ln w="12700">
            <a:solidFill>
              <a:srgbClr val="EEF2FA"/>
            </a:solidFill>
            <a:prstDash val="solid"/>
          </a:ln>
        </p:spPr>
        <p:txBody>
          <a:bodyPr/>
          <a:lstStyle/>
          <a:p>
            <a:endParaRPr lang="pl-PL"/>
          </a:p>
        </p:txBody>
      </p:sp>
      <p:sp>
        <p:nvSpPr>
          <p:cNvPr id="17" name="Text 12"/>
          <p:cNvSpPr txBox="1"/>
          <p:nvPr/>
        </p:nvSpPr>
        <p:spPr>
          <a:xfrm>
            <a:off x="7772400" y="1645920"/>
            <a:ext cx="3749040" cy="1188720"/>
          </a:xfrm>
          <a:prstGeom prst="rect">
            <a:avLst/>
          </a:prstGeom>
          <a:noFill/>
          <a:ln/>
        </p:spPr>
        <p:txBody>
          <a:bodyPr wrap="square" lIns="0" tIns="0" rIns="0" bIns="0" rtlCol="0" anchor="t"/>
          <a:lstStyle/>
          <a:p>
            <a:pPr marL="228600" indent="-228600">
              <a:spcAft>
                <a:spcPts val="300"/>
              </a:spcAft>
              <a:buSzPct val="100000"/>
              <a:buChar char="•"/>
            </a:pPr>
            <a:r>
              <a:rPr lang="en-US" sz="1500" b="1" dirty="0">
                <a:solidFill>
                  <a:srgbClr val="2D3843"/>
                </a:solidFill>
                <a:latin typeface="Calibri" pitchFamily="34" charset="0"/>
                <a:ea typeface="Calibri" pitchFamily="34" charset="-122"/>
                <a:cs typeface="Calibri" pitchFamily="34" charset="-120"/>
              </a:rPr>
              <a:t>werdykt: prawdziwy / fałszywy</a:t>
            </a:r>
            <a:endParaRPr lang="en-US" sz="1500" dirty="0"/>
          </a:p>
          <a:p>
            <a:pPr marL="228600" indent="-228600">
              <a:spcAft>
                <a:spcPts val="300"/>
              </a:spcAft>
              <a:buSzPct val="100000"/>
              <a:buChar char="•"/>
            </a:pPr>
            <a:r>
              <a:rPr lang="en-US" sz="1500" dirty="0">
                <a:solidFill>
                  <a:srgbClr val="2D3843"/>
                </a:solidFill>
                <a:latin typeface="Calibri" pitchFamily="34" charset="0"/>
                <a:ea typeface="Calibri" pitchFamily="34" charset="-122"/>
                <a:cs typeface="Calibri" pitchFamily="34" charset="-120"/>
              </a:rPr>
              <a:t>uzasadnienie werdyktu</a:t>
            </a:r>
            <a:endParaRPr lang="en-US" sz="1500" dirty="0"/>
          </a:p>
          <a:p>
            <a:pPr marL="228600" indent="-228600">
              <a:spcAft>
                <a:spcPts val="300"/>
              </a:spcAft>
              <a:buSzPct val="100000"/>
              <a:buChar char="•"/>
            </a:pPr>
            <a:r>
              <a:rPr lang="en-US" sz="1500" dirty="0">
                <a:solidFill>
                  <a:srgbClr val="2D3843"/>
                </a:solidFill>
                <a:latin typeface="Calibri" pitchFamily="34" charset="0"/>
                <a:ea typeface="Calibri" pitchFamily="34" charset="-122"/>
                <a:cs typeface="Calibri" pitchFamily="34" charset="-120"/>
              </a:rPr>
              <a:t>kategoria problemu</a:t>
            </a:r>
            <a:endParaRPr lang="en-US" sz="1500" dirty="0"/>
          </a:p>
          <a:p>
            <a:pPr marL="228600" indent="-228600">
              <a:spcAft>
                <a:spcPts val="300"/>
              </a:spcAft>
              <a:buSzPct val="100000"/>
              <a:buChar char="•"/>
            </a:pPr>
            <a:r>
              <a:rPr lang="en-US" sz="1500" dirty="0">
                <a:solidFill>
                  <a:srgbClr val="2D3843"/>
                </a:solidFill>
                <a:latin typeface="Calibri" pitchFamily="34" charset="0"/>
                <a:ea typeface="Calibri" pitchFamily="34" charset="-122"/>
                <a:cs typeface="Calibri" pitchFamily="34" charset="-120"/>
              </a:rPr>
              <a:t>krótkie hasło opisujące problem</a:t>
            </a:r>
            <a:endParaRPr lang="en-US" sz="1500" dirty="0"/>
          </a:p>
        </p:txBody>
      </p:sp>
      <p:sp>
        <p:nvSpPr>
          <p:cNvPr id="18" name="Shape 13"/>
          <p:cNvSpPr/>
          <p:nvPr/>
        </p:nvSpPr>
        <p:spPr>
          <a:xfrm>
            <a:off x="3977640" y="3090672"/>
            <a:ext cx="3383280" cy="420624"/>
          </a:xfrm>
          <a:prstGeom prst="roundRect">
            <a:avLst>
              <a:gd name="adj" fmla="val 17391"/>
            </a:avLst>
          </a:prstGeom>
          <a:solidFill>
            <a:srgbClr val="E6F2EB"/>
          </a:solidFill>
          <a:ln w="12700">
            <a:solidFill>
              <a:srgbClr val="E6F2EB"/>
            </a:solidFill>
            <a:prstDash val="solid"/>
          </a:ln>
        </p:spPr>
        <p:txBody>
          <a:bodyPr/>
          <a:lstStyle/>
          <a:p>
            <a:endParaRPr lang="pl-PL"/>
          </a:p>
        </p:txBody>
      </p:sp>
      <p:sp>
        <p:nvSpPr>
          <p:cNvPr id="19" name="Shape 14"/>
          <p:cNvSpPr/>
          <p:nvPr/>
        </p:nvSpPr>
        <p:spPr>
          <a:xfrm>
            <a:off x="4114800" y="3154680"/>
            <a:ext cx="292608" cy="292608"/>
          </a:xfrm>
          <a:prstGeom prst="ellipse">
            <a:avLst/>
          </a:prstGeom>
          <a:solidFill>
            <a:srgbClr val="2E8B57"/>
          </a:solidFill>
          <a:ln w="12700">
            <a:solidFill>
              <a:srgbClr val="2E8B57"/>
            </a:solidFill>
            <a:prstDash val="solid"/>
          </a:ln>
        </p:spPr>
        <p:txBody>
          <a:bodyPr/>
          <a:lstStyle/>
          <a:p>
            <a:endParaRPr lang="pl-PL"/>
          </a:p>
        </p:txBody>
      </p:sp>
      <p:pic>
        <p:nvPicPr>
          <p:cNvPr id="20" name="Image 3" descr="preencoded.png"/>
          <p:cNvPicPr>
            <a:picLocks noChangeAspect="1"/>
          </p:cNvPicPr>
          <p:nvPr/>
        </p:nvPicPr>
        <p:blipFill>
          <a:blip r:embed="rId6"/>
          <a:stretch>
            <a:fillRect/>
          </a:stretch>
        </p:blipFill>
        <p:spPr>
          <a:xfrm>
            <a:off x="4182100" y="3221980"/>
            <a:ext cx="158008" cy="158008"/>
          </a:xfrm>
          <a:prstGeom prst="rect">
            <a:avLst/>
          </a:prstGeom>
        </p:spPr>
      </p:pic>
      <p:sp>
        <p:nvSpPr>
          <p:cNvPr id="21" name="Text 15"/>
          <p:cNvSpPr txBox="1"/>
          <p:nvPr/>
        </p:nvSpPr>
        <p:spPr>
          <a:xfrm>
            <a:off x="4526280" y="3154680"/>
            <a:ext cx="2743200" cy="292608"/>
          </a:xfrm>
          <a:prstGeom prst="rect">
            <a:avLst/>
          </a:prstGeom>
          <a:noFill/>
          <a:ln/>
        </p:spPr>
        <p:txBody>
          <a:bodyPr wrap="square" lIns="0" tIns="0" rIns="0" bIns="0" rtlCol="0" anchor="t"/>
          <a:lstStyle/>
          <a:p>
            <a:pPr marL="0" indent="0">
              <a:buNone/>
            </a:pPr>
            <a:r>
              <a:rPr lang="en-US" sz="1400" b="1" dirty="0">
                <a:solidFill>
                  <a:srgbClr val="2E8B57"/>
                </a:solidFill>
                <a:latin typeface="Calibri" pitchFamily="34" charset="0"/>
                <a:ea typeface="Calibri" pitchFamily="34" charset="-122"/>
                <a:cs typeface="Calibri" pitchFamily="34" charset="-120"/>
              </a:rPr>
              <a:t>usunięty fałszywy alarm = zysk</a:t>
            </a:r>
            <a:endParaRPr lang="en-US" sz="1400" dirty="0"/>
          </a:p>
        </p:txBody>
      </p:sp>
      <p:sp>
        <p:nvSpPr>
          <p:cNvPr id="22" name="Shape 16"/>
          <p:cNvSpPr/>
          <p:nvPr/>
        </p:nvSpPr>
        <p:spPr>
          <a:xfrm>
            <a:off x="7543800" y="3090672"/>
            <a:ext cx="4096512" cy="420624"/>
          </a:xfrm>
          <a:prstGeom prst="roundRect">
            <a:avLst>
              <a:gd name="adj" fmla="val 17391"/>
            </a:avLst>
          </a:prstGeom>
          <a:solidFill>
            <a:srgbClr val="F9EAE8"/>
          </a:solidFill>
          <a:ln w="12700">
            <a:solidFill>
              <a:srgbClr val="F9EAE8"/>
            </a:solidFill>
            <a:prstDash val="solid"/>
          </a:ln>
        </p:spPr>
        <p:txBody>
          <a:bodyPr/>
          <a:lstStyle/>
          <a:p>
            <a:endParaRPr lang="pl-PL"/>
          </a:p>
        </p:txBody>
      </p:sp>
      <p:sp>
        <p:nvSpPr>
          <p:cNvPr id="23" name="Shape 17"/>
          <p:cNvSpPr/>
          <p:nvPr/>
        </p:nvSpPr>
        <p:spPr>
          <a:xfrm>
            <a:off x="7680960" y="3154680"/>
            <a:ext cx="292608" cy="292608"/>
          </a:xfrm>
          <a:prstGeom prst="ellipse">
            <a:avLst/>
          </a:prstGeom>
          <a:solidFill>
            <a:srgbClr val="C0392B"/>
          </a:solidFill>
          <a:ln w="12700">
            <a:solidFill>
              <a:srgbClr val="C0392B"/>
            </a:solidFill>
            <a:prstDash val="solid"/>
          </a:ln>
        </p:spPr>
        <p:txBody>
          <a:bodyPr/>
          <a:lstStyle/>
          <a:p>
            <a:endParaRPr lang="pl-PL"/>
          </a:p>
        </p:txBody>
      </p:sp>
      <p:pic>
        <p:nvPicPr>
          <p:cNvPr id="24" name="Image 4" descr="preencoded.png"/>
          <p:cNvPicPr>
            <a:picLocks noChangeAspect="1"/>
          </p:cNvPicPr>
          <p:nvPr/>
        </p:nvPicPr>
        <p:blipFill>
          <a:blip r:embed="rId7"/>
          <a:stretch>
            <a:fillRect/>
          </a:stretch>
        </p:blipFill>
        <p:spPr>
          <a:xfrm>
            <a:off x="7748260" y="3221980"/>
            <a:ext cx="158008" cy="158008"/>
          </a:xfrm>
          <a:prstGeom prst="rect">
            <a:avLst/>
          </a:prstGeom>
        </p:spPr>
      </p:pic>
      <p:sp>
        <p:nvSpPr>
          <p:cNvPr id="25" name="Text 18"/>
          <p:cNvSpPr txBox="1"/>
          <p:nvPr/>
        </p:nvSpPr>
        <p:spPr>
          <a:xfrm>
            <a:off x="8092440" y="3154680"/>
            <a:ext cx="3456432" cy="292608"/>
          </a:xfrm>
          <a:prstGeom prst="rect">
            <a:avLst/>
          </a:prstGeom>
          <a:noFill/>
          <a:ln/>
        </p:spPr>
        <p:txBody>
          <a:bodyPr wrap="square" lIns="0" tIns="0" rIns="0" bIns="0" rtlCol="0" anchor="t"/>
          <a:lstStyle/>
          <a:p>
            <a:pPr marL="0" indent="0">
              <a:buNone/>
            </a:pPr>
            <a:r>
              <a:rPr lang="en-US" sz="1400" b="1" dirty="0">
                <a:solidFill>
                  <a:srgbClr val="C0392B"/>
                </a:solidFill>
                <a:latin typeface="Calibri" pitchFamily="34" charset="0"/>
                <a:ea typeface="Calibri" pitchFamily="34" charset="-122"/>
                <a:cs typeface="Calibri" pitchFamily="34" charset="-120"/>
              </a:rPr>
              <a:t>odrzucony prawdziwy alarm = koszt</a:t>
            </a:r>
            <a:endParaRPr lang="en-US" sz="1400" dirty="0"/>
          </a:p>
        </p:txBody>
      </p:sp>
      <p:sp>
        <p:nvSpPr>
          <p:cNvPr id="26" name="Text 19"/>
          <p:cNvSpPr txBox="1"/>
          <p:nvPr/>
        </p:nvSpPr>
        <p:spPr>
          <a:xfrm>
            <a:off x="548640" y="3749040"/>
            <a:ext cx="5029200" cy="274320"/>
          </a:xfrm>
          <a:prstGeom prst="rect">
            <a:avLst/>
          </a:prstGeom>
          <a:noFill/>
          <a:ln/>
        </p:spPr>
        <p:txBody>
          <a:bodyPr wrap="square" lIns="0" tIns="0" rIns="0" bIns="0" rtlCol="0" anchor="t"/>
          <a:lstStyle/>
          <a:p>
            <a:pPr marL="0" indent="0">
              <a:buNone/>
            </a:pPr>
            <a:r>
              <a:rPr lang="en-US" sz="1300" b="1" kern="0" spc="100" dirty="0">
                <a:solidFill>
                  <a:srgbClr val="525C69"/>
                </a:solidFill>
                <a:latin typeface="Calibri" pitchFamily="34" charset="0"/>
                <a:ea typeface="Calibri" pitchFamily="34" charset="-122"/>
                <a:cs typeface="Calibri" pitchFamily="34" charset="-120"/>
              </a:rPr>
              <a:t>Dotychczas</a:t>
            </a:r>
            <a:endParaRPr lang="en-US" sz="1300" dirty="0"/>
          </a:p>
        </p:txBody>
      </p:sp>
      <p:sp>
        <p:nvSpPr>
          <p:cNvPr id="27" name="Text 20"/>
          <p:cNvSpPr txBox="1"/>
          <p:nvPr/>
        </p:nvSpPr>
        <p:spPr>
          <a:xfrm>
            <a:off x="6172200" y="3749040"/>
            <a:ext cx="5394960" cy="274320"/>
          </a:xfrm>
          <a:prstGeom prst="rect">
            <a:avLst/>
          </a:prstGeom>
          <a:noFill/>
          <a:ln/>
        </p:spPr>
        <p:txBody>
          <a:bodyPr wrap="square" lIns="0" tIns="0" rIns="0" bIns="0" rtlCol="0" anchor="t"/>
          <a:lstStyle/>
          <a:p>
            <a:pPr marL="0" indent="0">
              <a:buNone/>
            </a:pPr>
            <a:r>
              <a:rPr lang="en-US" sz="1300" b="1" kern="0" spc="100" dirty="0">
                <a:solidFill>
                  <a:srgbClr val="3C5FA8"/>
                </a:solidFill>
                <a:latin typeface="Calibri" pitchFamily="34" charset="0"/>
                <a:ea typeface="Calibri" pitchFamily="34" charset="-122"/>
                <a:cs typeface="Calibri" pitchFamily="34" charset="-120"/>
              </a:rPr>
              <a:t>W tej pracy</a:t>
            </a:r>
            <a:endParaRPr lang="en-US" sz="1300" dirty="0"/>
          </a:p>
        </p:txBody>
      </p:sp>
      <p:sp>
        <p:nvSpPr>
          <p:cNvPr id="28" name="Text 21"/>
          <p:cNvSpPr txBox="1"/>
          <p:nvPr/>
        </p:nvSpPr>
        <p:spPr>
          <a:xfrm>
            <a:off x="548640" y="4114800"/>
            <a:ext cx="5074920" cy="365760"/>
          </a:xfrm>
          <a:prstGeom prst="rect">
            <a:avLst/>
          </a:prstGeom>
          <a:noFill/>
          <a:ln/>
        </p:spPr>
        <p:txBody>
          <a:bodyPr wrap="square" lIns="0" tIns="0" rIns="0" bIns="0" rtlCol="0" anchor="t"/>
          <a:lstStyle/>
          <a:p>
            <a:pPr marL="0" indent="0">
              <a:buNone/>
            </a:pPr>
            <a:r>
              <a:rPr lang="en-US" sz="1400" dirty="0">
                <a:solidFill>
                  <a:srgbClr val="525C69"/>
                </a:solidFill>
                <a:latin typeface="Calibri" pitchFamily="34" charset="0"/>
                <a:ea typeface="Calibri" pitchFamily="34" charset="-122"/>
                <a:cs typeface="Calibri" pitchFamily="34" charset="-120"/>
              </a:rPr>
              <a:t>zbiory syntetyczne; rzeczywistego </a:t>
            </a:r>
            <a:r>
              <a:rPr lang="en-US" sz="1400" dirty="0" err="1">
                <a:solidFill>
                  <a:srgbClr val="525C69"/>
                </a:solidFill>
                <a:latin typeface="Calibri" pitchFamily="34" charset="0"/>
                <a:ea typeface="Calibri" pitchFamily="34" charset="-122"/>
                <a:cs typeface="Calibri" pitchFamily="34" charset="-120"/>
              </a:rPr>
              <a:t>kodu</a:t>
            </a:r>
            <a:r>
              <a:rPr lang="en-US" sz="1400" dirty="0">
                <a:solidFill>
                  <a:srgbClr val="525C69"/>
                </a:solidFill>
                <a:latin typeface="Calibri" pitchFamily="34" charset="0"/>
                <a:ea typeface="Calibri" pitchFamily="34" charset="-122"/>
                <a:cs typeface="Calibri" pitchFamily="34" charset="-120"/>
              </a:rPr>
              <a:t> </a:t>
            </a:r>
            <a:r>
              <a:rPr lang="en-US" sz="1400" dirty="0" err="1">
                <a:solidFill>
                  <a:srgbClr val="525C69"/>
                </a:solidFill>
                <a:latin typeface="Calibri" pitchFamily="34" charset="0"/>
                <a:ea typeface="Calibri" pitchFamily="34" charset="-122"/>
                <a:cs typeface="Calibri" pitchFamily="34" charset="-120"/>
              </a:rPr>
              <a:t>mniej</a:t>
            </a:r>
            <a:endParaRPr lang="en-US" sz="1400" dirty="0"/>
          </a:p>
        </p:txBody>
      </p:sp>
      <p:pic>
        <p:nvPicPr>
          <p:cNvPr id="29" name="Image 5" descr="preencoded.png"/>
          <p:cNvPicPr>
            <a:picLocks noChangeAspect="1"/>
          </p:cNvPicPr>
          <p:nvPr/>
        </p:nvPicPr>
        <p:blipFill>
          <a:blip r:embed="rId8"/>
          <a:stretch>
            <a:fillRect/>
          </a:stretch>
        </p:blipFill>
        <p:spPr>
          <a:xfrm>
            <a:off x="5760720" y="4133088"/>
            <a:ext cx="237744" cy="237744"/>
          </a:xfrm>
          <a:prstGeom prst="rect">
            <a:avLst/>
          </a:prstGeom>
        </p:spPr>
      </p:pic>
      <p:sp>
        <p:nvSpPr>
          <p:cNvPr id="30" name="Text 22"/>
          <p:cNvSpPr txBox="1"/>
          <p:nvPr/>
        </p:nvSpPr>
        <p:spPr>
          <a:xfrm>
            <a:off x="6172200" y="4096512"/>
            <a:ext cx="5468112" cy="365760"/>
          </a:xfrm>
          <a:prstGeom prst="rect">
            <a:avLst/>
          </a:prstGeom>
          <a:noFill/>
          <a:ln/>
        </p:spPr>
        <p:txBody>
          <a:bodyPr wrap="square" lIns="0" tIns="0" rIns="0" bIns="0" rtlCol="0" anchor="t"/>
          <a:lstStyle/>
          <a:p>
            <a:pPr marL="0" indent="0">
              <a:buNone/>
            </a:pPr>
            <a:r>
              <a:rPr lang="en-US" sz="1500" b="1" dirty="0">
                <a:solidFill>
                  <a:srgbClr val="2D3843"/>
                </a:solidFill>
                <a:latin typeface="Calibri" pitchFamily="34" charset="0"/>
                <a:ea typeface="Calibri" pitchFamily="34" charset="-122"/>
                <a:cs typeface="Calibri" pitchFamily="34" charset="-120"/>
              </a:rPr>
              <a:t>rzeczywisty projekt w Javie: Jetty</a:t>
            </a:r>
            <a:endParaRPr lang="en-US" sz="1500" dirty="0"/>
          </a:p>
        </p:txBody>
      </p:sp>
      <p:sp>
        <p:nvSpPr>
          <p:cNvPr id="31" name="Shape 23"/>
          <p:cNvSpPr/>
          <p:nvPr/>
        </p:nvSpPr>
        <p:spPr>
          <a:xfrm>
            <a:off x="548640" y="4489704"/>
            <a:ext cx="11094415" cy="0"/>
          </a:xfrm>
          <a:prstGeom prst="line">
            <a:avLst/>
          </a:prstGeom>
          <a:noFill/>
          <a:ln w="9525">
            <a:solidFill>
              <a:srgbClr val="D5DAE1"/>
            </a:solidFill>
            <a:prstDash val="solid"/>
          </a:ln>
        </p:spPr>
        <p:txBody>
          <a:bodyPr/>
          <a:lstStyle/>
          <a:p>
            <a:endParaRPr lang="pl-PL"/>
          </a:p>
        </p:txBody>
      </p:sp>
      <p:sp>
        <p:nvSpPr>
          <p:cNvPr id="32" name="Text 24"/>
          <p:cNvSpPr txBox="1"/>
          <p:nvPr/>
        </p:nvSpPr>
        <p:spPr>
          <a:xfrm>
            <a:off x="548640" y="4544568"/>
            <a:ext cx="5074920" cy="365760"/>
          </a:xfrm>
          <a:prstGeom prst="rect">
            <a:avLst/>
          </a:prstGeom>
          <a:noFill/>
          <a:ln/>
        </p:spPr>
        <p:txBody>
          <a:bodyPr wrap="square" lIns="0" tIns="0" rIns="0" bIns="0" rtlCol="0" anchor="t"/>
          <a:lstStyle/>
          <a:p>
            <a:pPr marL="0" indent="0">
              <a:buNone/>
            </a:pPr>
            <a:r>
              <a:rPr lang="en-US" sz="1400" dirty="0">
                <a:solidFill>
                  <a:srgbClr val="525C69"/>
                </a:solidFill>
                <a:latin typeface="Calibri" pitchFamily="34" charset="0"/>
                <a:ea typeface="Calibri" pitchFamily="34" charset="-122"/>
                <a:cs typeface="Calibri" pitchFamily="34" charset="-120"/>
              </a:rPr>
              <a:t>etykiety z historii zmian: trafne w 39 z 200 sprawdzonych</a:t>
            </a:r>
            <a:endParaRPr lang="en-US" sz="1400" dirty="0"/>
          </a:p>
        </p:txBody>
      </p:sp>
      <p:pic>
        <p:nvPicPr>
          <p:cNvPr id="33" name="Image 6" descr="preencoded.png"/>
          <p:cNvPicPr>
            <a:picLocks noChangeAspect="1"/>
          </p:cNvPicPr>
          <p:nvPr/>
        </p:nvPicPr>
        <p:blipFill>
          <a:blip r:embed="rId8"/>
          <a:stretch>
            <a:fillRect/>
          </a:stretch>
        </p:blipFill>
        <p:spPr>
          <a:xfrm>
            <a:off x="5760720" y="4562856"/>
            <a:ext cx="237744" cy="237744"/>
          </a:xfrm>
          <a:prstGeom prst="rect">
            <a:avLst/>
          </a:prstGeom>
        </p:spPr>
      </p:pic>
      <p:sp>
        <p:nvSpPr>
          <p:cNvPr id="34" name="Text 25"/>
          <p:cNvSpPr txBox="1"/>
          <p:nvPr/>
        </p:nvSpPr>
        <p:spPr>
          <a:xfrm>
            <a:off x="6172200" y="4526280"/>
            <a:ext cx="5468112" cy="365760"/>
          </a:xfrm>
          <a:prstGeom prst="rect">
            <a:avLst/>
          </a:prstGeom>
          <a:noFill/>
          <a:ln/>
        </p:spPr>
        <p:txBody>
          <a:bodyPr wrap="square" lIns="0" tIns="0" rIns="0" bIns="0" rtlCol="0" anchor="t"/>
          <a:lstStyle/>
          <a:p>
            <a:pPr marL="0" indent="0">
              <a:buNone/>
            </a:pPr>
            <a:r>
              <a:rPr lang="en-US" sz="1500" b="1" dirty="0">
                <a:solidFill>
                  <a:srgbClr val="2D3843"/>
                </a:solidFill>
                <a:latin typeface="Calibri" pitchFamily="34" charset="0"/>
                <a:ea typeface="Calibri" pitchFamily="34" charset="-122"/>
                <a:cs typeface="Calibri" pitchFamily="34" charset="-120"/>
              </a:rPr>
              <a:t>etykieta nadana ręcznie każdemu ostrzeżeniu</a:t>
            </a:r>
            <a:endParaRPr lang="en-US" sz="1500" dirty="0"/>
          </a:p>
        </p:txBody>
      </p:sp>
      <p:sp>
        <p:nvSpPr>
          <p:cNvPr id="35" name="Shape 26"/>
          <p:cNvSpPr/>
          <p:nvPr/>
        </p:nvSpPr>
        <p:spPr>
          <a:xfrm>
            <a:off x="548640" y="4919472"/>
            <a:ext cx="11094415" cy="0"/>
          </a:xfrm>
          <a:prstGeom prst="line">
            <a:avLst/>
          </a:prstGeom>
          <a:noFill/>
          <a:ln w="9525">
            <a:solidFill>
              <a:srgbClr val="D5DAE1"/>
            </a:solidFill>
            <a:prstDash val="solid"/>
          </a:ln>
        </p:spPr>
        <p:txBody>
          <a:bodyPr/>
          <a:lstStyle/>
          <a:p>
            <a:endParaRPr lang="pl-PL"/>
          </a:p>
        </p:txBody>
      </p:sp>
      <p:sp>
        <p:nvSpPr>
          <p:cNvPr id="36" name="Text 27"/>
          <p:cNvSpPr txBox="1"/>
          <p:nvPr/>
        </p:nvSpPr>
        <p:spPr>
          <a:xfrm>
            <a:off x="548640" y="4974336"/>
            <a:ext cx="5074920" cy="365760"/>
          </a:xfrm>
          <a:prstGeom prst="rect">
            <a:avLst/>
          </a:prstGeom>
          <a:noFill/>
          <a:ln/>
        </p:spPr>
        <p:txBody>
          <a:bodyPr wrap="square" lIns="0" tIns="0" rIns="0" bIns="0" rtlCol="0" anchor="t"/>
          <a:lstStyle/>
          <a:p>
            <a:pPr marL="0" indent="0">
              <a:buNone/>
            </a:pPr>
            <a:r>
              <a:rPr lang="en-US" sz="1400" dirty="0">
                <a:solidFill>
                  <a:srgbClr val="525C69"/>
                </a:solidFill>
                <a:latin typeface="Calibri" pitchFamily="34" charset="0"/>
                <a:ea typeface="Calibri" pitchFamily="34" charset="-122"/>
                <a:cs typeface="Calibri" pitchFamily="34" charset="-120"/>
              </a:rPr>
              <a:t>przeglądy: głównie FindBugs, Error Prone </a:t>
            </a:r>
            <a:r>
              <a:rPr lang="en-US" sz="1400" dirty="0" err="1">
                <a:solidFill>
                  <a:srgbClr val="525C69"/>
                </a:solidFill>
                <a:latin typeface="Calibri" pitchFamily="34" charset="0"/>
                <a:ea typeface="Calibri" pitchFamily="34" charset="-122"/>
                <a:cs typeface="Calibri" pitchFamily="34" charset="-120"/>
              </a:rPr>
              <a:t>rzadziej</a:t>
            </a:r>
            <a:endParaRPr lang="en-US" sz="1400" dirty="0"/>
          </a:p>
        </p:txBody>
      </p:sp>
      <p:pic>
        <p:nvPicPr>
          <p:cNvPr id="37" name="Image 7" descr="preencoded.png"/>
          <p:cNvPicPr>
            <a:picLocks noChangeAspect="1"/>
          </p:cNvPicPr>
          <p:nvPr/>
        </p:nvPicPr>
        <p:blipFill>
          <a:blip r:embed="rId8"/>
          <a:stretch>
            <a:fillRect/>
          </a:stretch>
        </p:blipFill>
        <p:spPr>
          <a:xfrm>
            <a:off x="5760720" y="4992624"/>
            <a:ext cx="237744" cy="237744"/>
          </a:xfrm>
          <a:prstGeom prst="rect">
            <a:avLst/>
          </a:prstGeom>
        </p:spPr>
      </p:pic>
      <p:sp>
        <p:nvSpPr>
          <p:cNvPr id="38" name="Text 28"/>
          <p:cNvSpPr txBox="1"/>
          <p:nvPr/>
        </p:nvSpPr>
        <p:spPr>
          <a:xfrm>
            <a:off x="6172200" y="4956048"/>
            <a:ext cx="5468112" cy="365760"/>
          </a:xfrm>
          <a:prstGeom prst="rect">
            <a:avLst/>
          </a:prstGeom>
          <a:noFill/>
          <a:ln/>
        </p:spPr>
        <p:txBody>
          <a:bodyPr wrap="square" lIns="0" tIns="0" rIns="0" bIns="0" rtlCol="0" anchor="t"/>
          <a:lstStyle/>
          <a:p>
            <a:pPr marL="0" indent="0">
              <a:buNone/>
            </a:pPr>
            <a:r>
              <a:rPr lang="en-US" sz="1500" b="1" dirty="0">
                <a:solidFill>
                  <a:srgbClr val="2D3843"/>
                </a:solidFill>
                <a:latin typeface="Calibri" pitchFamily="34" charset="0"/>
                <a:ea typeface="Calibri" pitchFamily="34" charset="-122"/>
                <a:cs typeface="Calibri" pitchFamily="34" charset="-120"/>
              </a:rPr>
              <a:t>SonarQube, SpotBugs i Error Prone</a:t>
            </a:r>
            <a:endParaRPr lang="en-US" sz="1500" dirty="0"/>
          </a:p>
        </p:txBody>
      </p:sp>
      <p:sp>
        <p:nvSpPr>
          <p:cNvPr id="39" name="Shape 29"/>
          <p:cNvSpPr/>
          <p:nvPr/>
        </p:nvSpPr>
        <p:spPr>
          <a:xfrm>
            <a:off x="548640" y="5349240"/>
            <a:ext cx="11094415" cy="0"/>
          </a:xfrm>
          <a:prstGeom prst="line">
            <a:avLst/>
          </a:prstGeom>
          <a:noFill/>
          <a:ln w="9525">
            <a:solidFill>
              <a:srgbClr val="D5DAE1"/>
            </a:solidFill>
            <a:prstDash val="solid"/>
          </a:ln>
        </p:spPr>
        <p:txBody>
          <a:bodyPr/>
          <a:lstStyle/>
          <a:p>
            <a:endParaRPr lang="pl-PL"/>
          </a:p>
        </p:txBody>
      </p:sp>
      <p:sp>
        <p:nvSpPr>
          <p:cNvPr id="40" name="Text 30"/>
          <p:cNvSpPr txBox="1"/>
          <p:nvPr/>
        </p:nvSpPr>
        <p:spPr>
          <a:xfrm>
            <a:off x="548640" y="5404104"/>
            <a:ext cx="5074920" cy="365760"/>
          </a:xfrm>
          <a:prstGeom prst="rect">
            <a:avLst/>
          </a:prstGeom>
          <a:noFill/>
          <a:ln/>
        </p:spPr>
        <p:txBody>
          <a:bodyPr wrap="square" lIns="0" tIns="0" rIns="0" bIns="0" rtlCol="0" anchor="t"/>
          <a:lstStyle/>
          <a:p>
            <a:pPr marL="0" indent="0">
              <a:buNone/>
            </a:pPr>
            <a:r>
              <a:rPr lang="en-US" sz="1400" dirty="0">
                <a:solidFill>
                  <a:srgbClr val="525C69"/>
                </a:solidFill>
                <a:latin typeface="Calibri" pitchFamily="34" charset="0"/>
                <a:ea typeface="Calibri" pitchFamily="34" charset="-122"/>
                <a:cs typeface="Calibri" pitchFamily="34" charset="-120"/>
              </a:rPr>
              <a:t>jedno wywołanie albo głosowanie; rozrzutu nie mierzono</a:t>
            </a:r>
            <a:endParaRPr lang="en-US" sz="1400" dirty="0"/>
          </a:p>
        </p:txBody>
      </p:sp>
      <p:pic>
        <p:nvPicPr>
          <p:cNvPr id="41" name="Image 8" descr="preencoded.png"/>
          <p:cNvPicPr>
            <a:picLocks noChangeAspect="1"/>
          </p:cNvPicPr>
          <p:nvPr/>
        </p:nvPicPr>
        <p:blipFill>
          <a:blip r:embed="rId8"/>
          <a:stretch>
            <a:fillRect/>
          </a:stretch>
        </p:blipFill>
        <p:spPr>
          <a:xfrm>
            <a:off x="5760720" y="5422392"/>
            <a:ext cx="237744" cy="237744"/>
          </a:xfrm>
          <a:prstGeom prst="rect">
            <a:avLst/>
          </a:prstGeom>
        </p:spPr>
      </p:pic>
      <p:sp>
        <p:nvSpPr>
          <p:cNvPr id="42" name="Text 31"/>
          <p:cNvSpPr txBox="1"/>
          <p:nvPr/>
        </p:nvSpPr>
        <p:spPr>
          <a:xfrm>
            <a:off x="6172200" y="5385816"/>
            <a:ext cx="5468112" cy="365760"/>
          </a:xfrm>
          <a:prstGeom prst="rect">
            <a:avLst/>
          </a:prstGeom>
          <a:noFill/>
          <a:ln/>
        </p:spPr>
        <p:txBody>
          <a:bodyPr wrap="square" lIns="0" tIns="0" rIns="0" bIns="0" rtlCol="0" anchor="t"/>
          <a:lstStyle/>
          <a:p>
            <a:pPr marL="0" indent="0">
              <a:buNone/>
            </a:pPr>
            <a:r>
              <a:rPr lang="en-US" sz="1500" b="1" dirty="0">
                <a:solidFill>
                  <a:srgbClr val="2D3843"/>
                </a:solidFill>
                <a:latin typeface="Calibri" pitchFamily="34" charset="0"/>
                <a:ea typeface="Calibri" pitchFamily="34" charset="-122"/>
                <a:cs typeface="Calibri" pitchFamily="34" charset="-120"/>
              </a:rPr>
              <a:t>trzy powtórzenia i pomiar stabilności</a:t>
            </a:r>
            <a:endParaRPr lang="en-US" sz="1500" dirty="0"/>
          </a:p>
        </p:txBody>
      </p:sp>
      <p:sp>
        <p:nvSpPr>
          <p:cNvPr id="43" name="Text 32"/>
          <p:cNvSpPr txBox="1"/>
          <p:nvPr/>
        </p:nvSpPr>
        <p:spPr>
          <a:xfrm>
            <a:off x="2103120" y="6364224"/>
            <a:ext cx="8503920" cy="256032"/>
          </a:xfrm>
          <a:prstGeom prst="rect">
            <a:avLst/>
          </a:prstGeom>
          <a:noFill/>
          <a:ln/>
        </p:spPr>
        <p:txBody>
          <a:bodyPr wrap="square" lIns="0" tIns="0" rIns="0" bIns="0" rtlCol="0" anchor="t"/>
          <a:lstStyle/>
          <a:p>
            <a:pPr marL="0" indent="0">
              <a:buNone/>
            </a:pPr>
            <a:r>
              <a:rPr lang="en-US" sz="1100" dirty="0">
                <a:solidFill>
                  <a:srgbClr val="525C69"/>
                </a:solidFill>
                <a:latin typeface="Calibri" pitchFamily="34" charset="0"/>
                <a:ea typeface="Calibri" pitchFamily="34" charset="-122"/>
                <a:cs typeface="Calibri" pitchFamily="34" charset="-120"/>
              </a:rPr>
              <a:t>Źródła: Ge i in. 2023 · Guo i in. 2023 · Xue i in. 2026 · Chen i in. 2025 · Du i in. 2026</a:t>
            </a:r>
            <a:endParaRPr lang="en-US" sz="1100" dirty="0"/>
          </a:p>
        </p:txBody>
      </p:sp>
      <p:sp>
        <p:nvSpPr>
          <p:cNvPr id="45" name="Text 33"/>
          <p:cNvSpPr txBox="1"/>
          <p:nvPr/>
        </p:nvSpPr>
        <p:spPr>
          <a:xfrm>
            <a:off x="10725912" y="6382512"/>
            <a:ext cx="914400" cy="237744"/>
          </a:xfrm>
          <a:prstGeom prst="rect">
            <a:avLst/>
          </a:prstGeom>
          <a:noFill/>
          <a:ln/>
        </p:spPr>
        <p:txBody>
          <a:bodyPr wrap="square" lIns="0" tIns="0" rIns="0" bIns="0" rtlCol="0" anchor="t"/>
          <a:lstStyle/>
          <a:p>
            <a:pPr marL="0" indent="0" algn="r">
              <a:buNone/>
            </a:pPr>
            <a:r>
              <a:rPr lang="en-US" sz="1100" dirty="0">
                <a:solidFill>
                  <a:srgbClr val="525C69"/>
                </a:solidFill>
                <a:latin typeface="Calibri" pitchFamily="34" charset="0"/>
                <a:ea typeface="Calibri" pitchFamily="34" charset="-122"/>
                <a:cs typeface="Calibri" pitchFamily="34" charset="-120"/>
              </a:rPr>
              <a:t>3 / 15</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566928"/>
            <a:ext cx="11094415" cy="731520"/>
          </a:xfrm>
          <a:prstGeom prst="rect">
            <a:avLst/>
          </a:prstGeom>
          <a:noFill/>
          <a:ln/>
        </p:spPr>
        <p:txBody>
          <a:bodyPr wrap="square" lIns="0" tIns="0" rIns="0" bIns="0" rtlCol="0" anchor="t"/>
          <a:lstStyle/>
          <a:p>
            <a:pPr marL="0" indent="0" algn="l">
              <a:buNone/>
            </a:pPr>
            <a:r>
              <a:rPr lang="en-US" sz="3000" b="1" dirty="0">
                <a:solidFill>
                  <a:srgbClr val="2D3843"/>
                </a:solidFill>
                <a:latin typeface="Calibri" pitchFamily="34" charset="0"/>
                <a:ea typeface="Calibri" pitchFamily="34" charset="-122"/>
                <a:cs typeface="Calibri" pitchFamily="34" charset="-120"/>
              </a:rPr>
              <a:t>Cel i hipotezy</a:t>
            </a:r>
            <a:endParaRPr lang="en-US" sz="3000" dirty="0"/>
          </a:p>
        </p:txBody>
      </p:sp>
      <p:sp>
        <p:nvSpPr>
          <p:cNvPr id="3" name="Text 1"/>
          <p:cNvSpPr txBox="1"/>
          <p:nvPr/>
        </p:nvSpPr>
        <p:spPr>
          <a:xfrm>
            <a:off x="548640" y="274320"/>
            <a:ext cx="10058400" cy="274320"/>
          </a:xfrm>
          <a:prstGeom prst="rect">
            <a:avLst/>
          </a:prstGeom>
          <a:noFill/>
          <a:ln/>
        </p:spPr>
        <p:txBody>
          <a:bodyPr wrap="square" lIns="0" tIns="0" rIns="0" bIns="0" rtlCol="0" anchor="t"/>
          <a:lstStyle/>
          <a:p>
            <a:pPr marL="0" indent="0">
              <a:buNone/>
            </a:pPr>
            <a:r>
              <a:rPr lang="en-US" sz="1300" b="1" kern="0" spc="150" dirty="0">
                <a:solidFill>
                  <a:srgbClr val="3C5FA8"/>
                </a:solidFill>
                <a:latin typeface="Calibri" pitchFamily="34" charset="0"/>
                <a:ea typeface="Calibri" pitchFamily="34" charset="-122"/>
                <a:cs typeface="Calibri" pitchFamily="34" charset="-120"/>
              </a:rPr>
              <a:t>CEL</a:t>
            </a:r>
            <a:endParaRPr lang="en-US" sz="1300" dirty="0"/>
          </a:p>
        </p:txBody>
      </p:sp>
      <p:sp>
        <p:nvSpPr>
          <p:cNvPr id="4" name="Shape 2"/>
          <p:cNvSpPr/>
          <p:nvPr/>
        </p:nvSpPr>
        <p:spPr>
          <a:xfrm>
            <a:off x="548640" y="1417320"/>
            <a:ext cx="11094415" cy="987552"/>
          </a:xfrm>
          <a:prstGeom prst="roundRect">
            <a:avLst>
              <a:gd name="adj" fmla="val 7407"/>
            </a:avLst>
          </a:prstGeom>
          <a:solidFill>
            <a:srgbClr val="EEF2FA"/>
          </a:solidFill>
          <a:ln w="12700">
            <a:solidFill>
              <a:srgbClr val="EEF2FA"/>
            </a:solidFill>
            <a:prstDash val="solid"/>
          </a:ln>
        </p:spPr>
        <p:txBody>
          <a:bodyPr/>
          <a:lstStyle/>
          <a:p>
            <a:endParaRPr lang="pl-PL"/>
          </a:p>
        </p:txBody>
      </p:sp>
      <p:sp>
        <p:nvSpPr>
          <p:cNvPr id="5" name="Text 3"/>
          <p:cNvSpPr txBox="1"/>
          <p:nvPr/>
        </p:nvSpPr>
        <p:spPr>
          <a:xfrm>
            <a:off x="777240" y="1463040"/>
            <a:ext cx="10637215" cy="896112"/>
          </a:xfrm>
          <a:prstGeom prst="rect">
            <a:avLst/>
          </a:prstGeom>
          <a:noFill/>
          <a:ln/>
        </p:spPr>
        <p:txBody>
          <a:bodyPr wrap="square" lIns="0" tIns="0" rIns="0" bIns="0" rtlCol="0" anchor="ctr"/>
          <a:lstStyle/>
          <a:p>
            <a:pPr marL="0" indent="0">
              <a:buNone/>
            </a:pPr>
            <a:r>
              <a:rPr lang="en-US" sz="1600" b="1" dirty="0">
                <a:solidFill>
                  <a:srgbClr val="3C5FA8"/>
                </a:solidFill>
                <a:latin typeface="Calibri" pitchFamily="34" charset="0"/>
                <a:ea typeface="Calibri" pitchFamily="34" charset="-122"/>
                <a:cs typeface="Calibri" pitchFamily="34" charset="-120"/>
              </a:rPr>
              <a:t>Hipoteza główna: </a:t>
            </a:r>
            <a:r>
              <a:rPr lang="en-US" sz="1600" dirty="0">
                <a:solidFill>
                  <a:srgbClr val="2D3843"/>
                </a:solidFill>
                <a:latin typeface="Calibri" pitchFamily="34" charset="0"/>
                <a:ea typeface="Calibri" pitchFamily="34" charset="-122"/>
                <a:cs typeface="Calibri" pitchFamily="34" charset="-120"/>
              </a:rPr>
              <a:t>postprocessing modelem językowym podnosi użyteczność raportów zawierających wyniki statycznej analizy kodu w języku Java, a wielkość tej poprawy zależy od zastosowanego modelu oraz od danych, które model otrzymuje</a:t>
            </a:r>
            <a:endParaRPr lang="en-US" sz="1600" dirty="0"/>
          </a:p>
        </p:txBody>
      </p:sp>
      <p:sp>
        <p:nvSpPr>
          <p:cNvPr id="6" name="Shape 4"/>
          <p:cNvSpPr/>
          <p:nvPr/>
        </p:nvSpPr>
        <p:spPr>
          <a:xfrm>
            <a:off x="548640" y="2560320"/>
            <a:ext cx="3515258" cy="1280160"/>
          </a:xfrm>
          <a:prstGeom prst="roundRect">
            <a:avLst>
              <a:gd name="adj" fmla="val 5714"/>
            </a:avLst>
          </a:prstGeom>
          <a:solidFill>
            <a:srgbClr val="F4F6F9"/>
          </a:solidFill>
          <a:ln w="12700">
            <a:solidFill>
              <a:srgbClr val="F4F6F9"/>
            </a:solidFill>
            <a:prstDash val="solid"/>
          </a:ln>
        </p:spPr>
        <p:txBody>
          <a:bodyPr/>
          <a:lstStyle/>
          <a:p>
            <a:endParaRPr lang="pl-PL"/>
          </a:p>
        </p:txBody>
      </p:sp>
      <p:sp>
        <p:nvSpPr>
          <p:cNvPr id="7" name="Shape 5"/>
          <p:cNvSpPr/>
          <p:nvPr/>
        </p:nvSpPr>
        <p:spPr>
          <a:xfrm>
            <a:off x="749808" y="2724912"/>
            <a:ext cx="493776" cy="493776"/>
          </a:xfrm>
          <a:prstGeom prst="ellipse">
            <a:avLst/>
          </a:prstGeom>
          <a:solidFill>
            <a:srgbClr val="3C5FA8"/>
          </a:solidFill>
          <a:ln w="12700">
            <a:solidFill>
              <a:srgbClr val="3C5FA8"/>
            </a:solidFill>
            <a:prstDash val="solid"/>
          </a:ln>
        </p:spPr>
        <p:txBody>
          <a:bodyPr/>
          <a:lstStyle/>
          <a:p>
            <a:endParaRPr lang="pl-PL"/>
          </a:p>
        </p:txBody>
      </p:sp>
      <p:pic>
        <p:nvPicPr>
          <p:cNvPr id="8" name="Image 0" descr="preencoded.png"/>
          <p:cNvPicPr>
            <a:picLocks noChangeAspect="1"/>
          </p:cNvPicPr>
          <p:nvPr/>
        </p:nvPicPr>
        <p:blipFill>
          <a:blip r:embed="rId3"/>
          <a:stretch>
            <a:fillRect/>
          </a:stretch>
        </p:blipFill>
        <p:spPr>
          <a:xfrm>
            <a:off x="863376" y="2838480"/>
            <a:ext cx="266639" cy="266639"/>
          </a:xfrm>
          <a:prstGeom prst="rect">
            <a:avLst/>
          </a:prstGeom>
        </p:spPr>
      </p:pic>
      <p:sp>
        <p:nvSpPr>
          <p:cNvPr id="9" name="Text 6"/>
          <p:cNvSpPr txBox="1"/>
          <p:nvPr/>
        </p:nvSpPr>
        <p:spPr>
          <a:xfrm>
            <a:off x="1389888" y="2770632"/>
            <a:ext cx="1097280" cy="411480"/>
          </a:xfrm>
          <a:prstGeom prst="rect">
            <a:avLst/>
          </a:prstGeom>
          <a:noFill/>
          <a:ln/>
        </p:spPr>
        <p:txBody>
          <a:bodyPr wrap="square" lIns="0" tIns="0" rIns="0" bIns="0" rtlCol="0" anchor="t"/>
          <a:lstStyle/>
          <a:p>
            <a:pPr marL="0" indent="0">
              <a:buNone/>
            </a:pPr>
            <a:r>
              <a:rPr lang="en-US" sz="2200" b="1" dirty="0">
                <a:solidFill>
                  <a:srgbClr val="3C5FA8"/>
                </a:solidFill>
                <a:latin typeface="Calibri" pitchFamily="34" charset="0"/>
                <a:ea typeface="Calibri" pitchFamily="34" charset="-122"/>
                <a:cs typeface="Calibri" pitchFamily="34" charset="-120"/>
              </a:rPr>
              <a:t>H1</a:t>
            </a:r>
            <a:endParaRPr lang="en-US" sz="2200" dirty="0"/>
          </a:p>
        </p:txBody>
      </p:sp>
      <p:sp>
        <p:nvSpPr>
          <p:cNvPr id="10" name="Text 7"/>
          <p:cNvSpPr txBox="1"/>
          <p:nvPr/>
        </p:nvSpPr>
        <p:spPr>
          <a:xfrm>
            <a:off x="749808" y="3291840"/>
            <a:ext cx="3112922" cy="512064"/>
          </a:xfrm>
          <a:prstGeom prst="rect">
            <a:avLst/>
          </a:prstGeom>
          <a:noFill/>
          <a:ln/>
        </p:spPr>
        <p:txBody>
          <a:bodyPr wrap="square" lIns="0" tIns="0" rIns="0" bIns="0" rtlCol="0" anchor="t"/>
          <a:lstStyle/>
          <a:p>
            <a:pPr marL="0" indent="0">
              <a:buNone/>
            </a:pPr>
            <a:r>
              <a:rPr lang="en-US" sz="1500" dirty="0">
                <a:solidFill>
                  <a:srgbClr val="2D3843"/>
                </a:solidFill>
                <a:latin typeface="Calibri" pitchFamily="34" charset="0"/>
                <a:ea typeface="Calibri" pitchFamily="34" charset="-122"/>
                <a:cs typeface="Calibri" pitchFamily="34" charset="-120"/>
              </a:rPr>
              <a:t>filtr podnosi F1 względem surowego raportu</a:t>
            </a:r>
            <a:endParaRPr lang="en-US" sz="1500" dirty="0"/>
          </a:p>
        </p:txBody>
      </p:sp>
      <p:sp>
        <p:nvSpPr>
          <p:cNvPr id="11" name="Shape 8"/>
          <p:cNvSpPr/>
          <p:nvPr/>
        </p:nvSpPr>
        <p:spPr>
          <a:xfrm>
            <a:off x="4338218" y="2560320"/>
            <a:ext cx="3515258" cy="1280160"/>
          </a:xfrm>
          <a:prstGeom prst="roundRect">
            <a:avLst>
              <a:gd name="adj" fmla="val 5714"/>
            </a:avLst>
          </a:prstGeom>
          <a:solidFill>
            <a:srgbClr val="F4F6F9"/>
          </a:solidFill>
          <a:ln w="12700">
            <a:solidFill>
              <a:srgbClr val="F4F6F9"/>
            </a:solidFill>
            <a:prstDash val="solid"/>
          </a:ln>
        </p:spPr>
        <p:txBody>
          <a:bodyPr/>
          <a:lstStyle/>
          <a:p>
            <a:endParaRPr lang="pl-PL"/>
          </a:p>
        </p:txBody>
      </p:sp>
      <p:sp>
        <p:nvSpPr>
          <p:cNvPr id="12" name="Shape 9"/>
          <p:cNvSpPr/>
          <p:nvPr/>
        </p:nvSpPr>
        <p:spPr>
          <a:xfrm>
            <a:off x="4539386" y="2724912"/>
            <a:ext cx="493776" cy="493776"/>
          </a:xfrm>
          <a:prstGeom prst="ellipse">
            <a:avLst/>
          </a:prstGeom>
          <a:solidFill>
            <a:srgbClr val="3C5FA8"/>
          </a:solidFill>
          <a:ln w="12700">
            <a:solidFill>
              <a:srgbClr val="3C5FA8"/>
            </a:solidFill>
            <a:prstDash val="solid"/>
          </a:ln>
        </p:spPr>
        <p:txBody>
          <a:bodyPr/>
          <a:lstStyle/>
          <a:p>
            <a:endParaRPr lang="pl-PL"/>
          </a:p>
        </p:txBody>
      </p:sp>
      <p:pic>
        <p:nvPicPr>
          <p:cNvPr id="13" name="Image 1" descr="preencoded.png"/>
          <p:cNvPicPr>
            <a:picLocks noChangeAspect="1"/>
          </p:cNvPicPr>
          <p:nvPr/>
        </p:nvPicPr>
        <p:blipFill>
          <a:blip r:embed="rId4"/>
          <a:stretch>
            <a:fillRect/>
          </a:stretch>
        </p:blipFill>
        <p:spPr>
          <a:xfrm>
            <a:off x="4652955" y="2838480"/>
            <a:ext cx="266639" cy="266639"/>
          </a:xfrm>
          <a:prstGeom prst="rect">
            <a:avLst/>
          </a:prstGeom>
        </p:spPr>
      </p:pic>
      <p:sp>
        <p:nvSpPr>
          <p:cNvPr id="14" name="Text 10"/>
          <p:cNvSpPr txBox="1"/>
          <p:nvPr/>
        </p:nvSpPr>
        <p:spPr>
          <a:xfrm>
            <a:off x="5179466" y="2770632"/>
            <a:ext cx="1097280" cy="411480"/>
          </a:xfrm>
          <a:prstGeom prst="rect">
            <a:avLst/>
          </a:prstGeom>
          <a:noFill/>
          <a:ln/>
        </p:spPr>
        <p:txBody>
          <a:bodyPr wrap="square" lIns="0" tIns="0" rIns="0" bIns="0" rtlCol="0" anchor="t"/>
          <a:lstStyle/>
          <a:p>
            <a:pPr marL="0" indent="0">
              <a:buNone/>
            </a:pPr>
            <a:r>
              <a:rPr lang="en-US" sz="2200" b="1" dirty="0">
                <a:solidFill>
                  <a:srgbClr val="3C5FA8"/>
                </a:solidFill>
                <a:latin typeface="Calibri" pitchFamily="34" charset="0"/>
                <a:ea typeface="Calibri" pitchFamily="34" charset="-122"/>
                <a:cs typeface="Calibri" pitchFamily="34" charset="-120"/>
              </a:rPr>
              <a:t>H2</a:t>
            </a:r>
            <a:endParaRPr lang="en-US" sz="2200" dirty="0"/>
          </a:p>
        </p:txBody>
      </p:sp>
      <p:sp>
        <p:nvSpPr>
          <p:cNvPr id="15" name="Text 11"/>
          <p:cNvSpPr txBox="1"/>
          <p:nvPr/>
        </p:nvSpPr>
        <p:spPr>
          <a:xfrm>
            <a:off x="4539386" y="3291840"/>
            <a:ext cx="3112922" cy="512064"/>
          </a:xfrm>
          <a:prstGeom prst="rect">
            <a:avLst/>
          </a:prstGeom>
          <a:noFill/>
          <a:ln/>
        </p:spPr>
        <p:txBody>
          <a:bodyPr wrap="square" lIns="0" tIns="0" rIns="0" bIns="0" rtlCol="0" anchor="t"/>
          <a:lstStyle/>
          <a:p>
            <a:pPr marL="0" indent="0">
              <a:buNone/>
            </a:pPr>
            <a:r>
              <a:rPr lang="en-US" sz="1500" dirty="0">
                <a:solidFill>
                  <a:srgbClr val="2D3843"/>
                </a:solidFill>
                <a:latin typeface="Calibri" pitchFamily="34" charset="0"/>
                <a:ea typeface="Calibri" pitchFamily="34" charset="-122"/>
                <a:cs typeface="Calibri" pitchFamily="34" charset="-120"/>
              </a:rPr>
              <a:t>różnice trafności; przewaga nad klasyfikatorem naiwnym</a:t>
            </a:r>
            <a:endParaRPr lang="en-US" sz="1500" dirty="0"/>
          </a:p>
        </p:txBody>
      </p:sp>
      <p:sp>
        <p:nvSpPr>
          <p:cNvPr id="16" name="Shape 12"/>
          <p:cNvSpPr/>
          <p:nvPr/>
        </p:nvSpPr>
        <p:spPr>
          <a:xfrm>
            <a:off x="8127797" y="2560320"/>
            <a:ext cx="3515258" cy="1280160"/>
          </a:xfrm>
          <a:prstGeom prst="roundRect">
            <a:avLst>
              <a:gd name="adj" fmla="val 5714"/>
            </a:avLst>
          </a:prstGeom>
          <a:solidFill>
            <a:srgbClr val="F4F6F9"/>
          </a:solidFill>
          <a:ln w="12700">
            <a:solidFill>
              <a:srgbClr val="F4F6F9"/>
            </a:solidFill>
            <a:prstDash val="solid"/>
          </a:ln>
        </p:spPr>
        <p:txBody>
          <a:bodyPr/>
          <a:lstStyle/>
          <a:p>
            <a:endParaRPr lang="pl-PL"/>
          </a:p>
        </p:txBody>
      </p:sp>
      <p:sp>
        <p:nvSpPr>
          <p:cNvPr id="17" name="Shape 13"/>
          <p:cNvSpPr/>
          <p:nvPr/>
        </p:nvSpPr>
        <p:spPr>
          <a:xfrm>
            <a:off x="8328965" y="2724912"/>
            <a:ext cx="493776" cy="493776"/>
          </a:xfrm>
          <a:prstGeom prst="ellipse">
            <a:avLst/>
          </a:prstGeom>
          <a:solidFill>
            <a:srgbClr val="3C5FA8"/>
          </a:solidFill>
          <a:ln w="12700">
            <a:solidFill>
              <a:srgbClr val="3C5FA8"/>
            </a:solidFill>
            <a:prstDash val="solid"/>
          </a:ln>
        </p:spPr>
        <p:txBody>
          <a:bodyPr/>
          <a:lstStyle/>
          <a:p>
            <a:endParaRPr lang="pl-PL"/>
          </a:p>
        </p:txBody>
      </p:sp>
      <p:pic>
        <p:nvPicPr>
          <p:cNvPr id="18" name="Image 2" descr="preencoded.png"/>
          <p:cNvPicPr>
            <a:picLocks noChangeAspect="1"/>
          </p:cNvPicPr>
          <p:nvPr/>
        </p:nvPicPr>
        <p:blipFill>
          <a:blip r:embed="rId5"/>
          <a:stretch>
            <a:fillRect/>
          </a:stretch>
        </p:blipFill>
        <p:spPr>
          <a:xfrm>
            <a:off x="8442533" y="2838480"/>
            <a:ext cx="266639" cy="266639"/>
          </a:xfrm>
          <a:prstGeom prst="rect">
            <a:avLst/>
          </a:prstGeom>
        </p:spPr>
      </p:pic>
      <p:sp>
        <p:nvSpPr>
          <p:cNvPr id="19" name="Text 14"/>
          <p:cNvSpPr txBox="1"/>
          <p:nvPr/>
        </p:nvSpPr>
        <p:spPr>
          <a:xfrm>
            <a:off x="8969045" y="2770632"/>
            <a:ext cx="1097280" cy="411480"/>
          </a:xfrm>
          <a:prstGeom prst="rect">
            <a:avLst/>
          </a:prstGeom>
          <a:noFill/>
          <a:ln/>
        </p:spPr>
        <p:txBody>
          <a:bodyPr wrap="square" lIns="0" tIns="0" rIns="0" bIns="0" rtlCol="0" anchor="t"/>
          <a:lstStyle/>
          <a:p>
            <a:pPr marL="0" indent="0">
              <a:buNone/>
            </a:pPr>
            <a:r>
              <a:rPr lang="en-US" sz="2200" b="1" dirty="0">
                <a:solidFill>
                  <a:srgbClr val="3C5FA8"/>
                </a:solidFill>
                <a:latin typeface="Calibri" pitchFamily="34" charset="0"/>
                <a:ea typeface="Calibri" pitchFamily="34" charset="-122"/>
                <a:cs typeface="Calibri" pitchFamily="34" charset="-120"/>
              </a:rPr>
              <a:t>H3</a:t>
            </a:r>
            <a:endParaRPr lang="en-US" sz="2200" dirty="0"/>
          </a:p>
        </p:txBody>
      </p:sp>
      <p:sp>
        <p:nvSpPr>
          <p:cNvPr id="20" name="Text 15"/>
          <p:cNvSpPr txBox="1"/>
          <p:nvPr/>
        </p:nvSpPr>
        <p:spPr>
          <a:xfrm>
            <a:off x="8328965" y="3291840"/>
            <a:ext cx="3112922" cy="512064"/>
          </a:xfrm>
          <a:prstGeom prst="rect">
            <a:avLst/>
          </a:prstGeom>
          <a:noFill/>
          <a:ln/>
        </p:spPr>
        <p:txBody>
          <a:bodyPr wrap="square" lIns="0" tIns="0" rIns="0" bIns="0" rtlCol="0" anchor="t"/>
          <a:lstStyle/>
          <a:p>
            <a:pPr marL="0" indent="0">
              <a:buNone/>
            </a:pPr>
            <a:r>
              <a:rPr lang="en-US" sz="1500" dirty="0">
                <a:solidFill>
                  <a:srgbClr val="2D3843"/>
                </a:solidFill>
                <a:latin typeface="Calibri" pitchFamily="34" charset="0"/>
                <a:ea typeface="Calibri" pitchFamily="34" charset="-122"/>
                <a:cs typeface="Calibri" pitchFamily="34" charset="-120"/>
              </a:rPr>
              <a:t>różnice stabilności werdyktu w trzech powtórzeniach</a:t>
            </a:r>
            <a:endParaRPr lang="en-US" sz="1500" dirty="0"/>
          </a:p>
        </p:txBody>
      </p:sp>
      <p:sp>
        <p:nvSpPr>
          <p:cNvPr id="21" name="Shape 16"/>
          <p:cNvSpPr/>
          <p:nvPr/>
        </p:nvSpPr>
        <p:spPr>
          <a:xfrm>
            <a:off x="548640" y="4041648"/>
            <a:ext cx="3515258" cy="1280160"/>
          </a:xfrm>
          <a:prstGeom prst="roundRect">
            <a:avLst>
              <a:gd name="adj" fmla="val 5714"/>
            </a:avLst>
          </a:prstGeom>
          <a:solidFill>
            <a:srgbClr val="F4F6F9"/>
          </a:solidFill>
          <a:ln w="12700">
            <a:solidFill>
              <a:srgbClr val="F4F6F9"/>
            </a:solidFill>
            <a:prstDash val="solid"/>
          </a:ln>
        </p:spPr>
        <p:txBody>
          <a:bodyPr/>
          <a:lstStyle/>
          <a:p>
            <a:endParaRPr lang="pl-PL"/>
          </a:p>
        </p:txBody>
      </p:sp>
      <p:sp>
        <p:nvSpPr>
          <p:cNvPr id="22" name="Shape 17"/>
          <p:cNvSpPr/>
          <p:nvPr/>
        </p:nvSpPr>
        <p:spPr>
          <a:xfrm>
            <a:off x="749808" y="4206240"/>
            <a:ext cx="493776" cy="493776"/>
          </a:xfrm>
          <a:prstGeom prst="ellipse">
            <a:avLst/>
          </a:prstGeom>
          <a:solidFill>
            <a:srgbClr val="3C5FA8"/>
          </a:solidFill>
          <a:ln w="12700">
            <a:solidFill>
              <a:srgbClr val="3C5FA8"/>
            </a:solidFill>
            <a:prstDash val="solid"/>
          </a:ln>
        </p:spPr>
        <p:txBody>
          <a:bodyPr/>
          <a:lstStyle/>
          <a:p>
            <a:endParaRPr lang="pl-PL"/>
          </a:p>
        </p:txBody>
      </p:sp>
      <p:pic>
        <p:nvPicPr>
          <p:cNvPr id="23" name="Image 3" descr="preencoded.png"/>
          <p:cNvPicPr>
            <a:picLocks noChangeAspect="1"/>
          </p:cNvPicPr>
          <p:nvPr/>
        </p:nvPicPr>
        <p:blipFill>
          <a:blip r:embed="rId6"/>
          <a:stretch>
            <a:fillRect/>
          </a:stretch>
        </p:blipFill>
        <p:spPr>
          <a:xfrm>
            <a:off x="863376" y="4319808"/>
            <a:ext cx="266639" cy="266639"/>
          </a:xfrm>
          <a:prstGeom prst="rect">
            <a:avLst/>
          </a:prstGeom>
        </p:spPr>
      </p:pic>
      <p:sp>
        <p:nvSpPr>
          <p:cNvPr id="24" name="Text 18"/>
          <p:cNvSpPr txBox="1"/>
          <p:nvPr/>
        </p:nvSpPr>
        <p:spPr>
          <a:xfrm>
            <a:off x="1389888" y="4251960"/>
            <a:ext cx="1097280" cy="411480"/>
          </a:xfrm>
          <a:prstGeom prst="rect">
            <a:avLst/>
          </a:prstGeom>
          <a:noFill/>
          <a:ln/>
        </p:spPr>
        <p:txBody>
          <a:bodyPr wrap="square" lIns="0" tIns="0" rIns="0" bIns="0" rtlCol="0" anchor="t"/>
          <a:lstStyle/>
          <a:p>
            <a:pPr marL="0" indent="0">
              <a:buNone/>
            </a:pPr>
            <a:r>
              <a:rPr lang="en-US" sz="2200" b="1" dirty="0">
                <a:solidFill>
                  <a:srgbClr val="3C5FA8"/>
                </a:solidFill>
                <a:latin typeface="Calibri" pitchFamily="34" charset="0"/>
                <a:ea typeface="Calibri" pitchFamily="34" charset="-122"/>
                <a:cs typeface="Calibri" pitchFamily="34" charset="-120"/>
              </a:rPr>
              <a:t>H4</a:t>
            </a:r>
            <a:endParaRPr lang="en-US" sz="2200" dirty="0"/>
          </a:p>
        </p:txBody>
      </p:sp>
      <p:sp>
        <p:nvSpPr>
          <p:cNvPr id="25" name="Text 19"/>
          <p:cNvSpPr txBox="1"/>
          <p:nvPr/>
        </p:nvSpPr>
        <p:spPr>
          <a:xfrm>
            <a:off x="749808" y="4773168"/>
            <a:ext cx="3112922" cy="512064"/>
          </a:xfrm>
          <a:prstGeom prst="rect">
            <a:avLst/>
          </a:prstGeom>
          <a:noFill/>
          <a:ln/>
        </p:spPr>
        <p:txBody>
          <a:bodyPr wrap="square" lIns="0" tIns="0" rIns="0" bIns="0" rtlCol="0" anchor="t"/>
          <a:lstStyle/>
          <a:p>
            <a:pPr marL="0" indent="0">
              <a:buNone/>
            </a:pPr>
            <a:r>
              <a:rPr lang="en-US" sz="1500" dirty="0">
                <a:solidFill>
                  <a:srgbClr val="2D3843"/>
                </a:solidFill>
                <a:latin typeface="Calibri" pitchFamily="34" charset="0"/>
                <a:ea typeface="Calibri" pitchFamily="34" charset="-122"/>
                <a:cs typeface="Calibri" pitchFamily="34" charset="-120"/>
              </a:rPr>
              <a:t>uzasadnienie odwołuje się do kodu częściej niż komunikat narzędzia</a:t>
            </a:r>
            <a:endParaRPr lang="en-US" sz="1500" dirty="0"/>
          </a:p>
        </p:txBody>
      </p:sp>
      <p:sp>
        <p:nvSpPr>
          <p:cNvPr id="26" name="Shape 20"/>
          <p:cNvSpPr/>
          <p:nvPr/>
        </p:nvSpPr>
        <p:spPr>
          <a:xfrm>
            <a:off x="4338218" y="4041648"/>
            <a:ext cx="3515258" cy="1280160"/>
          </a:xfrm>
          <a:prstGeom prst="roundRect">
            <a:avLst>
              <a:gd name="adj" fmla="val 5714"/>
            </a:avLst>
          </a:prstGeom>
          <a:solidFill>
            <a:srgbClr val="F4F6F9"/>
          </a:solidFill>
          <a:ln w="12700">
            <a:solidFill>
              <a:srgbClr val="F4F6F9"/>
            </a:solidFill>
            <a:prstDash val="solid"/>
          </a:ln>
        </p:spPr>
        <p:txBody>
          <a:bodyPr/>
          <a:lstStyle/>
          <a:p>
            <a:endParaRPr lang="pl-PL"/>
          </a:p>
        </p:txBody>
      </p:sp>
      <p:sp>
        <p:nvSpPr>
          <p:cNvPr id="27" name="Shape 21"/>
          <p:cNvSpPr/>
          <p:nvPr/>
        </p:nvSpPr>
        <p:spPr>
          <a:xfrm>
            <a:off x="4539386" y="4206240"/>
            <a:ext cx="493776" cy="493776"/>
          </a:xfrm>
          <a:prstGeom prst="ellipse">
            <a:avLst/>
          </a:prstGeom>
          <a:solidFill>
            <a:srgbClr val="3C5FA8"/>
          </a:solidFill>
          <a:ln w="12700">
            <a:solidFill>
              <a:srgbClr val="3C5FA8"/>
            </a:solidFill>
            <a:prstDash val="solid"/>
          </a:ln>
        </p:spPr>
        <p:txBody>
          <a:bodyPr/>
          <a:lstStyle/>
          <a:p>
            <a:endParaRPr lang="pl-PL"/>
          </a:p>
        </p:txBody>
      </p:sp>
      <p:pic>
        <p:nvPicPr>
          <p:cNvPr id="28" name="Image 4" descr="preencoded.png"/>
          <p:cNvPicPr>
            <a:picLocks noChangeAspect="1"/>
          </p:cNvPicPr>
          <p:nvPr/>
        </p:nvPicPr>
        <p:blipFill>
          <a:blip r:embed="rId7"/>
          <a:stretch>
            <a:fillRect/>
          </a:stretch>
        </p:blipFill>
        <p:spPr>
          <a:xfrm>
            <a:off x="4652955" y="4319808"/>
            <a:ext cx="266639" cy="266639"/>
          </a:xfrm>
          <a:prstGeom prst="rect">
            <a:avLst/>
          </a:prstGeom>
        </p:spPr>
      </p:pic>
      <p:sp>
        <p:nvSpPr>
          <p:cNvPr id="29" name="Text 22"/>
          <p:cNvSpPr txBox="1"/>
          <p:nvPr/>
        </p:nvSpPr>
        <p:spPr>
          <a:xfrm>
            <a:off x="5179466" y="4251960"/>
            <a:ext cx="1097280" cy="411480"/>
          </a:xfrm>
          <a:prstGeom prst="rect">
            <a:avLst/>
          </a:prstGeom>
          <a:noFill/>
          <a:ln/>
        </p:spPr>
        <p:txBody>
          <a:bodyPr wrap="square" lIns="0" tIns="0" rIns="0" bIns="0" rtlCol="0" anchor="t"/>
          <a:lstStyle/>
          <a:p>
            <a:pPr marL="0" indent="0">
              <a:buNone/>
            </a:pPr>
            <a:r>
              <a:rPr lang="en-US" sz="2200" b="1" dirty="0">
                <a:solidFill>
                  <a:srgbClr val="3C5FA8"/>
                </a:solidFill>
                <a:latin typeface="Calibri" pitchFamily="34" charset="0"/>
                <a:ea typeface="Calibri" pitchFamily="34" charset="-122"/>
                <a:cs typeface="Calibri" pitchFamily="34" charset="-120"/>
              </a:rPr>
              <a:t>H5</a:t>
            </a:r>
            <a:endParaRPr lang="en-US" sz="2200" dirty="0"/>
          </a:p>
        </p:txBody>
      </p:sp>
      <p:sp>
        <p:nvSpPr>
          <p:cNvPr id="30" name="Text 23"/>
          <p:cNvSpPr txBox="1"/>
          <p:nvPr/>
        </p:nvSpPr>
        <p:spPr>
          <a:xfrm>
            <a:off x="4539386" y="4773168"/>
            <a:ext cx="3112922" cy="512064"/>
          </a:xfrm>
          <a:prstGeom prst="rect">
            <a:avLst/>
          </a:prstGeom>
          <a:noFill/>
          <a:ln/>
        </p:spPr>
        <p:txBody>
          <a:bodyPr wrap="square" lIns="0" tIns="0" rIns="0" bIns="0" rtlCol="0" anchor="t"/>
          <a:lstStyle/>
          <a:p>
            <a:pPr marL="0" indent="0">
              <a:buNone/>
            </a:pPr>
            <a:r>
              <a:rPr lang="en-US" sz="1500" dirty="0">
                <a:solidFill>
                  <a:srgbClr val="2D3843"/>
                </a:solidFill>
                <a:latin typeface="Calibri" pitchFamily="34" charset="0"/>
                <a:ea typeface="Calibri" pitchFamily="34" charset="-122"/>
                <a:cs typeface="Calibri" pitchFamily="34" charset="-120"/>
              </a:rPr>
              <a:t>lokalny 9B: ≥ 80% wartości F1 najdroższego modelu</a:t>
            </a:r>
            <a:endParaRPr lang="en-US" sz="1500" dirty="0"/>
          </a:p>
        </p:txBody>
      </p:sp>
      <p:sp>
        <p:nvSpPr>
          <p:cNvPr id="31" name="Shape 24"/>
          <p:cNvSpPr/>
          <p:nvPr/>
        </p:nvSpPr>
        <p:spPr>
          <a:xfrm>
            <a:off x="8127797" y="4041648"/>
            <a:ext cx="3515258" cy="1280160"/>
          </a:xfrm>
          <a:prstGeom prst="roundRect">
            <a:avLst>
              <a:gd name="adj" fmla="val 5714"/>
            </a:avLst>
          </a:prstGeom>
          <a:solidFill>
            <a:srgbClr val="F4F6F9"/>
          </a:solidFill>
          <a:ln w="12700">
            <a:solidFill>
              <a:srgbClr val="F4F6F9"/>
            </a:solidFill>
            <a:prstDash val="solid"/>
          </a:ln>
        </p:spPr>
        <p:txBody>
          <a:bodyPr/>
          <a:lstStyle/>
          <a:p>
            <a:endParaRPr lang="pl-PL"/>
          </a:p>
        </p:txBody>
      </p:sp>
      <p:sp>
        <p:nvSpPr>
          <p:cNvPr id="32" name="Shape 25"/>
          <p:cNvSpPr/>
          <p:nvPr/>
        </p:nvSpPr>
        <p:spPr>
          <a:xfrm>
            <a:off x="8328965" y="4206240"/>
            <a:ext cx="493776" cy="493776"/>
          </a:xfrm>
          <a:prstGeom prst="ellipse">
            <a:avLst/>
          </a:prstGeom>
          <a:solidFill>
            <a:srgbClr val="3C5FA8"/>
          </a:solidFill>
          <a:ln w="12700">
            <a:solidFill>
              <a:srgbClr val="3C5FA8"/>
            </a:solidFill>
            <a:prstDash val="solid"/>
          </a:ln>
        </p:spPr>
        <p:txBody>
          <a:bodyPr/>
          <a:lstStyle/>
          <a:p>
            <a:endParaRPr lang="pl-PL"/>
          </a:p>
        </p:txBody>
      </p:sp>
      <p:pic>
        <p:nvPicPr>
          <p:cNvPr id="33" name="Image 5" descr="preencoded.png"/>
          <p:cNvPicPr>
            <a:picLocks noChangeAspect="1"/>
          </p:cNvPicPr>
          <p:nvPr/>
        </p:nvPicPr>
        <p:blipFill>
          <a:blip r:embed="rId8"/>
          <a:stretch>
            <a:fillRect/>
          </a:stretch>
        </p:blipFill>
        <p:spPr>
          <a:xfrm>
            <a:off x="8442533" y="4319808"/>
            <a:ext cx="266639" cy="266639"/>
          </a:xfrm>
          <a:prstGeom prst="rect">
            <a:avLst/>
          </a:prstGeom>
        </p:spPr>
      </p:pic>
      <p:sp>
        <p:nvSpPr>
          <p:cNvPr id="34" name="Text 26"/>
          <p:cNvSpPr txBox="1"/>
          <p:nvPr/>
        </p:nvSpPr>
        <p:spPr>
          <a:xfrm>
            <a:off x="8969045" y="4251960"/>
            <a:ext cx="1097280" cy="411480"/>
          </a:xfrm>
          <a:prstGeom prst="rect">
            <a:avLst/>
          </a:prstGeom>
          <a:noFill/>
          <a:ln/>
        </p:spPr>
        <p:txBody>
          <a:bodyPr wrap="square" lIns="0" tIns="0" rIns="0" bIns="0" rtlCol="0" anchor="t"/>
          <a:lstStyle/>
          <a:p>
            <a:pPr marL="0" indent="0">
              <a:buNone/>
            </a:pPr>
            <a:r>
              <a:rPr lang="en-US" sz="2200" b="1" dirty="0">
                <a:solidFill>
                  <a:srgbClr val="3C5FA8"/>
                </a:solidFill>
                <a:latin typeface="Calibri" pitchFamily="34" charset="0"/>
                <a:ea typeface="Calibri" pitchFamily="34" charset="-122"/>
                <a:cs typeface="Calibri" pitchFamily="34" charset="-120"/>
              </a:rPr>
              <a:t>H6</a:t>
            </a:r>
            <a:endParaRPr lang="en-US" sz="2200" dirty="0"/>
          </a:p>
        </p:txBody>
      </p:sp>
      <p:sp>
        <p:nvSpPr>
          <p:cNvPr id="35" name="Text 27"/>
          <p:cNvSpPr txBox="1"/>
          <p:nvPr/>
        </p:nvSpPr>
        <p:spPr>
          <a:xfrm>
            <a:off x="8328965" y="4773168"/>
            <a:ext cx="3112922" cy="512064"/>
          </a:xfrm>
          <a:prstGeom prst="rect">
            <a:avLst/>
          </a:prstGeom>
          <a:noFill/>
          <a:ln/>
        </p:spPr>
        <p:txBody>
          <a:bodyPr wrap="square" lIns="0" tIns="0" rIns="0" bIns="0" rtlCol="0" anchor="t"/>
          <a:lstStyle/>
          <a:p>
            <a:pPr marL="0" indent="0">
              <a:buNone/>
            </a:pPr>
            <a:r>
              <a:rPr lang="en-US" sz="1500" dirty="0">
                <a:solidFill>
                  <a:srgbClr val="2D3843"/>
                </a:solidFill>
                <a:latin typeface="Calibri" pitchFamily="34" charset="0"/>
                <a:ea typeface="Calibri" pitchFamily="34" charset="-122"/>
                <a:cs typeface="Calibri" pitchFamily="34" charset="-120"/>
              </a:rPr>
              <a:t>trafność zmienia się, gdy model nie widzi kodu</a:t>
            </a:r>
            <a:endParaRPr lang="en-US" sz="1500" dirty="0"/>
          </a:p>
        </p:txBody>
      </p:sp>
      <p:sp>
        <p:nvSpPr>
          <p:cNvPr id="36" name="Text 28"/>
          <p:cNvSpPr txBox="1"/>
          <p:nvPr/>
        </p:nvSpPr>
        <p:spPr>
          <a:xfrm>
            <a:off x="548640" y="5449824"/>
            <a:ext cx="11094415" cy="274320"/>
          </a:xfrm>
          <a:prstGeom prst="rect">
            <a:avLst/>
          </a:prstGeom>
          <a:noFill/>
          <a:ln/>
        </p:spPr>
        <p:txBody>
          <a:bodyPr wrap="square" lIns="0" tIns="0" rIns="0" bIns="0" rtlCol="0" anchor="t"/>
          <a:lstStyle/>
          <a:p>
            <a:pPr marL="0" indent="0">
              <a:buNone/>
            </a:pPr>
            <a:r>
              <a:rPr lang="en-US" sz="1400" dirty="0">
                <a:solidFill>
                  <a:srgbClr val="525C69"/>
                </a:solidFill>
                <a:latin typeface="Calibri" pitchFamily="34" charset="0"/>
                <a:ea typeface="Calibri" pitchFamily="34" charset="-122"/>
                <a:cs typeface="Calibri" pitchFamily="34" charset="-120"/>
              </a:rPr>
              <a:t>Pytania opisowe: trafność kategoryzacji · grupowanie ostrzeżeń · jakość uzasadnień</a:t>
            </a:r>
            <a:endParaRPr lang="en-US" sz="1400" dirty="0"/>
          </a:p>
        </p:txBody>
      </p:sp>
      <p:sp>
        <p:nvSpPr>
          <p:cNvPr id="38" name="Text 29"/>
          <p:cNvSpPr txBox="1"/>
          <p:nvPr/>
        </p:nvSpPr>
        <p:spPr>
          <a:xfrm>
            <a:off x="10725912" y="6382512"/>
            <a:ext cx="914400" cy="237744"/>
          </a:xfrm>
          <a:prstGeom prst="rect">
            <a:avLst/>
          </a:prstGeom>
          <a:noFill/>
          <a:ln/>
        </p:spPr>
        <p:txBody>
          <a:bodyPr wrap="square" lIns="0" tIns="0" rIns="0" bIns="0" rtlCol="0" anchor="t"/>
          <a:lstStyle/>
          <a:p>
            <a:pPr marL="0" indent="0" algn="r">
              <a:buNone/>
            </a:pPr>
            <a:r>
              <a:rPr lang="en-US" sz="1100" dirty="0">
                <a:solidFill>
                  <a:srgbClr val="525C69"/>
                </a:solidFill>
                <a:latin typeface="Calibri" pitchFamily="34" charset="0"/>
                <a:ea typeface="Calibri" pitchFamily="34" charset="-122"/>
                <a:cs typeface="Calibri" pitchFamily="34" charset="-120"/>
              </a:rPr>
              <a:t>4 / 15</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566928"/>
            <a:ext cx="11094415" cy="731520"/>
          </a:xfrm>
          <a:prstGeom prst="rect">
            <a:avLst/>
          </a:prstGeom>
          <a:noFill/>
          <a:ln/>
        </p:spPr>
        <p:txBody>
          <a:bodyPr wrap="square" lIns="0" tIns="0" rIns="0" bIns="0" rtlCol="0" anchor="t"/>
          <a:lstStyle/>
          <a:p>
            <a:pPr marL="0" indent="0" algn="l">
              <a:buNone/>
            </a:pPr>
            <a:r>
              <a:rPr lang="en-US" sz="3000" b="1" dirty="0">
                <a:solidFill>
                  <a:srgbClr val="2D3843"/>
                </a:solidFill>
                <a:latin typeface="Calibri" pitchFamily="34" charset="0"/>
                <a:ea typeface="Calibri" pitchFamily="34" charset="-122"/>
                <a:cs typeface="Calibri" pitchFamily="34" charset="-120"/>
              </a:rPr>
              <a:t>Dwa zbiory, trzy narzędzia</a:t>
            </a:r>
            <a:endParaRPr lang="en-US" sz="3000" dirty="0"/>
          </a:p>
        </p:txBody>
      </p:sp>
      <p:sp>
        <p:nvSpPr>
          <p:cNvPr id="3" name="Text 1"/>
          <p:cNvSpPr txBox="1"/>
          <p:nvPr/>
        </p:nvSpPr>
        <p:spPr>
          <a:xfrm>
            <a:off x="548640" y="274320"/>
            <a:ext cx="10058400" cy="274320"/>
          </a:xfrm>
          <a:prstGeom prst="rect">
            <a:avLst/>
          </a:prstGeom>
          <a:noFill/>
          <a:ln/>
        </p:spPr>
        <p:txBody>
          <a:bodyPr wrap="square" lIns="0" tIns="0" rIns="0" bIns="0" rtlCol="0" anchor="t"/>
          <a:lstStyle/>
          <a:p>
            <a:pPr marL="0" indent="0">
              <a:buNone/>
            </a:pPr>
            <a:r>
              <a:rPr lang="en-US" sz="1300" b="1" kern="0" spc="150" dirty="0">
                <a:solidFill>
                  <a:srgbClr val="3C5FA8"/>
                </a:solidFill>
                <a:latin typeface="Calibri" pitchFamily="34" charset="0"/>
                <a:ea typeface="Calibri" pitchFamily="34" charset="-122"/>
                <a:cs typeface="Calibri" pitchFamily="34" charset="-120"/>
              </a:rPr>
              <a:t>METODA</a:t>
            </a:r>
            <a:endParaRPr lang="en-US" sz="1300" dirty="0"/>
          </a:p>
        </p:txBody>
      </p:sp>
      <p:sp>
        <p:nvSpPr>
          <p:cNvPr id="4" name="Shape 2"/>
          <p:cNvSpPr/>
          <p:nvPr/>
        </p:nvSpPr>
        <p:spPr>
          <a:xfrm>
            <a:off x="548640" y="1417320"/>
            <a:ext cx="4343400" cy="3657600"/>
          </a:xfrm>
          <a:prstGeom prst="roundRect">
            <a:avLst>
              <a:gd name="adj" fmla="val 2000"/>
            </a:avLst>
          </a:prstGeom>
          <a:solidFill>
            <a:srgbClr val="F4F6F9"/>
          </a:solidFill>
          <a:ln w="12700">
            <a:solidFill>
              <a:srgbClr val="F4F6F9"/>
            </a:solidFill>
            <a:prstDash val="solid"/>
          </a:ln>
        </p:spPr>
        <p:txBody>
          <a:bodyPr/>
          <a:lstStyle/>
          <a:p>
            <a:endParaRPr lang="pl-PL"/>
          </a:p>
        </p:txBody>
      </p:sp>
      <p:sp>
        <p:nvSpPr>
          <p:cNvPr id="5" name="Text 3"/>
          <p:cNvSpPr txBox="1"/>
          <p:nvPr/>
        </p:nvSpPr>
        <p:spPr>
          <a:xfrm>
            <a:off x="822960" y="1572768"/>
            <a:ext cx="3840480" cy="365760"/>
          </a:xfrm>
          <a:prstGeom prst="rect">
            <a:avLst/>
          </a:prstGeom>
          <a:noFill/>
          <a:ln/>
        </p:spPr>
        <p:txBody>
          <a:bodyPr wrap="square" lIns="0" tIns="0" rIns="0" bIns="0" rtlCol="0" anchor="t"/>
          <a:lstStyle/>
          <a:p>
            <a:pPr marL="0" indent="0">
              <a:buNone/>
            </a:pPr>
            <a:r>
              <a:rPr lang="en-US" sz="1800" b="1" dirty="0">
                <a:solidFill>
                  <a:srgbClr val="2D3843"/>
                </a:solidFill>
                <a:latin typeface="Calibri" pitchFamily="34" charset="0"/>
                <a:ea typeface="Calibri" pitchFamily="34" charset="-122"/>
                <a:cs typeface="Calibri" pitchFamily="34" charset="-120"/>
              </a:rPr>
              <a:t>Baza przykładowych błędów</a:t>
            </a:r>
            <a:endParaRPr lang="en-US" sz="1800" dirty="0"/>
          </a:p>
        </p:txBody>
      </p:sp>
      <p:sp>
        <p:nvSpPr>
          <p:cNvPr id="6" name="Text 4"/>
          <p:cNvSpPr txBox="1"/>
          <p:nvPr/>
        </p:nvSpPr>
        <p:spPr>
          <a:xfrm>
            <a:off x="822960" y="2029968"/>
            <a:ext cx="1005840" cy="594360"/>
          </a:xfrm>
          <a:prstGeom prst="rect">
            <a:avLst/>
          </a:prstGeom>
          <a:noFill/>
          <a:ln/>
        </p:spPr>
        <p:txBody>
          <a:bodyPr wrap="square" lIns="0" tIns="0" rIns="0" bIns="0" rtlCol="0" anchor="t"/>
          <a:lstStyle/>
          <a:p>
            <a:pPr marL="0" indent="0">
              <a:buNone/>
            </a:pPr>
            <a:r>
              <a:rPr lang="en-US" sz="4000" b="1" dirty="0">
                <a:solidFill>
                  <a:srgbClr val="3C5FA8"/>
                </a:solidFill>
                <a:latin typeface="Calibri" pitchFamily="34" charset="0"/>
                <a:ea typeface="Calibri" pitchFamily="34" charset="-122"/>
                <a:cs typeface="Calibri" pitchFamily="34" charset="-120"/>
              </a:rPr>
              <a:t>30</a:t>
            </a:r>
            <a:endParaRPr lang="en-US" sz="4000" dirty="0"/>
          </a:p>
        </p:txBody>
      </p:sp>
      <p:sp>
        <p:nvSpPr>
          <p:cNvPr id="7" name="Text 5"/>
          <p:cNvSpPr txBox="1"/>
          <p:nvPr/>
        </p:nvSpPr>
        <p:spPr>
          <a:xfrm>
            <a:off x="1874520" y="2121408"/>
            <a:ext cx="2834640" cy="502920"/>
          </a:xfrm>
          <a:prstGeom prst="rect">
            <a:avLst/>
          </a:prstGeom>
          <a:noFill/>
          <a:ln/>
        </p:spPr>
        <p:txBody>
          <a:bodyPr wrap="square" lIns="0" tIns="0" rIns="0" bIns="0" rtlCol="0" anchor="t"/>
          <a:lstStyle/>
          <a:p>
            <a:pPr marL="0" indent="0">
              <a:buNone/>
            </a:pPr>
            <a:r>
              <a:rPr lang="en-US" sz="1400" dirty="0">
                <a:solidFill>
                  <a:srgbClr val="2D3843"/>
                </a:solidFill>
                <a:latin typeface="Calibri" pitchFamily="34" charset="0"/>
                <a:ea typeface="Calibri" pitchFamily="34" charset="-122"/>
                <a:cs typeface="Calibri" pitchFamily="34" charset="-120"/>
              </a:rPr>
              <a:t>klas Javy, w każdej jeden ukryty błąd</a:t>
            </a:r>
            <a:endParaRPr lang="en-US" sz="1400" dirty="0"/>
          </a:p>
        </p:txBody>
      </p:sp>
      <p:sp>
        <p:nvSpPr>
          <p:cNvPr id="8" name="Text 6"/>
          <p:cNvSpPr txBox="1"/>
          <p:nvPr/>
        </p:nvSpPr>
        <p:spPr>
          <a:xfrm>
            <a:off x="822960" y="2651760"/>
            <a:ext cx="1005840" cy="594360"/>
          </a:xfrm>
          <a:prstGeom prst="rect">
            <a:avLst/>
          </a:prstGeom>
          <a:noFill/>
          <a:ln/>
        </p:spPr>
        <p:txBody>
          <a:bodyPr wrap="square" lIns="0" tIns="0" rIns="0" bIns="0" rtlCol="0" anchor="t"/>
          <a:lstStyle/>
          <a:p>
            <a:pPr marL="0" indent="0">
              <a:buNone/>
            </a:pPr>
            <a:r>
              <a:rPr lang="en-US" sz="4000" b="1" dirty="0">
                <a:solidFill>
                  <a:srgbClr val="3C5FA8"/>
                </a:solidFill>
                <a:latin typeface="Calibri" pitchFamily="34" charset="0"/>
                <a:ea typeface="Calibri" pitchFamily="34" charset="-122"/>
                <a:cs typeface="Calibri" pitchFamily="34" charset="-120"/>
              </a:rPr>
              <a:t>43</a:t>
            </a:r>
            <a:endParaRPr lang="en-US" sz="4000" dirty="0"/>
          </a:p>
        </p:txBody>
      </p:sp>
      <p:sp>
        <p:nvSpPr>
          <p:cNvPr id="9" name="Text 7"/>
          <p:cNvSpPr txBox="1"/>
          <p:nvPr/>
        </p:nvSpPr>
        <p:spPr>
          <a:xfrm>
            <a:off x="1874520" y="2743200"/>
            <a:ext cx="2834640" cy="502920"/>
          </a:xfrm>
          <a:prstGeom prst="rect">
            <a:avLst/>
          </a:prstGeom>
          <a:noFill/>
          <a:ln/>
        </p:spPr>
        <p:txBody>
          <a:bodyPr wrap="square" lIns="0" tIns="0" rIns="0" bIns="0" rtlCol="0" anchor="t"/>
          <a:lstStyle/>
          <a:p>
            <a:pPr marL="0" indent="0">
              <a:buNone/>
            </a:pPr>
            <a:r>
              <a:rPr lang="en-US" sz="1400" dirty="0">
                <a:solidFill>
                  <a:srgbClr val="2D3843"/>
                </a:solidFill>
                <a:latin typeface="Calibri" pitchFamily="34" charset="0"/>
                <a:ea typeface="Calibri" pitchFamily="34" charset="-122"/>
                <a:cs typeface="Calibri" pitchFamily="34" charset="-120"/>
              </a:rPr>
              <a:t>ostrzeżenia zgłoszone przez narzędzia</a:t>
            </a:r>
            <a:endParaRPr lang="en-US" sz="1400" dirty="0"/>
          </a:p>
        </p:txBody>
      </p:sp>
      <p:sp>
        <p:nvSpPr>
          <p:cNvPr id="10" name="Shape 8"/>
          <p:cNvSpPr/>
          <p:nvPr/>
        </p:nvSpPr>
        <p:spPr>
          <a:xfrm>
            <a:off x="822960" y="3383280"/>
            <a:ext cx="3794760" cy="329184"/>
          </a:xfrm>
          <a:prstGeom prst="rect">
            <a:avLst/>
          </a:prstGeom>
          <a:solidFill>
            <a:srgbClr val="3C5FA8"/>
          </a:solidFill>
          <a:ln w="12700">
            <a:solidFill>
              <a:srgbClr val="3C5FA8"/>
            </a:solidFill>
            <a:prstDash val="solid"/>
          </a:ln>
        </p:spPr>
        <p:txBody>
          <a:bodyPr/>
          <a:lstStyle/>
          <a:p>
            <a:endParaRPr lang="pl-PL"/>
          </a:p>
        </p:txBody>
      </p:sp>
      <p:sp>
        <p:nvSpPr>
          <p:cNvPr id="11" name="Text 9"/>
          <p:cNvSpPr txBox="1"/>
          <p:nvPr/>
        </p:nvSpPr>
        <p:spPr>
          <a:xfrm>
            <a:off x="822960" y="3383280"/>
            <a:ext cx="3794760" cy="329184"/>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43 prawdziwe</a:t>
            </a:r>
            <a:endParaRPr lang="en-US" sz="1300" dirty="0"/>
          </a:p>
        </p:txBody>
      </p:sp>
      <p:sp>
        <p:nvSpPr>
          <p:cNvPr id="12" name="Text 10"/>
          <p:cNvSpPr txBox="1"/>
          <p:nvPr/>
        </p:nvSpPr>
        <p:spPr>
          <a:xfrm>
            <a:off x="822960" y="3822192"/>
            <a:ext cx="3886200" cy="548640"/>
          </a:xfrm>
          <a:prstGeom prst="rect">
            <a:avLst/>
          </a:prstGeom>
          <a:noFill/>
          <a:ln/>
        </p:spPr>
        <p:txBody>
          <a:bodyPr wrap="square" lIns="0" tIns="0" rIns="0" bIns="0" rtlCol="0" anchor="t"/>
          <a:lstStyle/>
          <a:p>
            <a:pPr marL="0" indent="0">
              <a:buNone/>
            </a:pPr>
            <a:r>
              <a:rPr lang="en-US" sz="1500" b="1" i="1" dirty="0">
                <a:solidFill>
                  <a:srgbClr val="3C5FA8"/>
                </a:solidFill>
                <a:latin typeface="Calibri" pitchFamily="34" charset="0"/>
                <a:ea typeface="Calibri" pitchFamily="34" charset="-122"/>
                <a:cs typeface="Calibri" pitchFamily="34" charset="-120"/>
              </a:rPr>
              <a:t>Mierzy: ile prawdziwych alarmów model wyrzuci?</a:t>
            </a:r>
            <a:endParaRPr lang="en-US" sz="1500" dirty="0"/>
          </a:p>
        </p:txBody>
      </p:sp>
      <p:sp>
        <p:nvSpPr>
          <p:cNvPr id="13" name="Text 11"/>
          <p:cNvSpPr txBox="1"/>
          <p:nvPr/>
        </p:nvSpPr>
        <p:spPr>
          <a:xfrm>
            <a:off x="822960" y="4443984"/>
            <a:ext cx="3886200" cy="548640"/>
          </a:xfrm>
          <a:prstGeom prst="rect">
            <a:avLst/>
          </a:prstGeom>
          <a:noFill/>
          <a:ln/>
        </p:spPr>
        <p:txBody>
          <a:bodyPr wrap="square" lIns="0" tIns="0" rIns="0" bIns="0" rtlCol="0" anchor="t"/>
          <a:lstStyle/>
          <a:p>
            <a:pPr marL="0" indent="0">
              <a:buNone/>
            </a:pPr>
            <a:r>
              <a:rPr lang="en-US" sz="1200" dirty="0">
                <a:solidFill>
                  <a:srgbClr val="525C69"/>
                </a:solidFill>
                <a:latin typeface="Calibri" pitchFamily="34" charset="0"/>
                <a:ea typeface="Calibri" pitchFamily="34" charset="-122"/>
                <a:cs typeface="Calibri" pitchFamily="34" charset="-120"/>
              </a:rPr>
              <a:t>Przykłady: T. Valeev · klasy: I. Okniński (2025) · podpowiedzi w nazwach i komentarzach usunięte</a:t>
            </a:r>
            <a:endParaRPr lang="en-US" sz="1200" dirty="0"/>
          </a:p>
        </p:txBody>
      </p:sp>
      <p:sp>
        <p:nvSpPr>
          <p:cNvPr id="14" name="Shape 12"/>
          <p:cNvSpPr/>
          <p:nvPr/>
        </p:nvSpPr>
        <p:spPr>
          <a:xfrm>
            <a:off x="5166360" y="1417320"/>
            <a:ext cx="6473952" cy="3657600"/>
          </a:xfrm>
          <a:prstGeom prst="roundRect">
            <a:avLst>
              <a:gd name="adj" fmla="val 2000"/>
            </a:avLst>
          </a:prstGeom>
          <a:solidFill>
            <a:srgbClr val="F4F6F9"/>
          </a:solidFill>
          <a:ln w="12700">
            <a:solidFill>
              <a:srgbClr val="F4F6F9"/>
            </a:solidFill>
            <a:prstDash val="solid"/>
          </a:ln>
        </p:spPr>
        <p:txBody>
          <a:bodyPr/>
          <a:lstStyle/>
          <a:p>
            <a:endParaRPr lang="pl-PL"/>
          </a:p>
        </p:txBody>
      </p:sp>
      <p:sp>
        <p:nvSpPr>
          <p:cNvPr id="15" name="Text 13"/>
          <p:cNvSpPr txBox="1"/>
          <p:nvPr/>
        </p:nvSpPr>
        <p:spPr>
          <a:xfrm>
            <a:off x="5440680" y="1572768"/>
            <a:ext cx="4389120" cy="365760"/>
          </a:xfrm>
          <a:prstGeom prst="rect">
            <a:avLst/>
          </a:prstGeom>
          <a:noFill/>
          <a:ln/>
        </p:spPr>
        <p:txBody>
          <a:bodyPr wrap="square" lIns="0" tIns="0" rIns="0" bIns="0" rtlCol="0" anchor="t"/>
          <a:lstStyle/>
          <a:p>
            <a:pPr marL="0" indent="0">
              <a:buNone/>
            </a:pPr>
            <a:r>
              <a:rPr lang="en-US" sz="1800" b="1" dirty="0">
                <a:solidFill>
                  <a:srgbClr val="2D3843"/>
                </a:solidFill>
                <a:latin typeface="Calibri" pitchFamily="34" charset="0"/>
                <a:ea typeface="Calibri" pitchFamily="34" charset="-122"/>
                <a:cs typeface="Calibri" pitchFamily="34" charset="-120"/>
              </a:rPr>
              <a:t>Jetty Core: serwer HTTP w Javie</a:t>
            </a:r>
            <a:endParaRPr lang="en-US" sz="1800" dirty="0"/>
          </a:p>
        </p:txBody>
      </p:sp>
      <p:pic>
        <p:nvPicPr>
          <p:cNvPr id="16" name="Image 0" descr="Logo Jetty"/>
          <p:cNvPicPr>
            <a:picLocks noChangeAspect="1"/>
          </p:cNvPicPr>
          <p:nvPr/>
        </p:nvPicPr>
        <p:blipFill>
          <a:blip r:embed="rId3"/>
          <a:stretch>
            <a:fillRect/>
          </a:stretch>
        </p:blipFill>
        <p:spPr>
          <a:xfrm>
            <a:off x="10177272" y="1527048"/>
            <a:ext cx="1280160" cy="365760"/>
          </a:xfrm>
          <a:prstGeom prst="rect">
            <a:avLst/>
          </a:prstGeom>
        </p:spPr>
      </p:pic>
      <p:sp>
        <p:nvSpPr>
          <p:cNvPr id="17" name="Shape 14"/>
          <p:cNvSpPr/>
          <p:nvPr/>
        </p:nvSpPr>
        <p:spPr>
          <a:xfrm>
            <a:off x="5440680" y="2057400"/>
            <a:ext cx="1783080" cy="1115568"/>
          </a:xfrm>
          <a:prstGeom prst="roundRect">
            <a:avLst>
              <a:gd name="adj" fmla="val 6557"/>
            </a:avLst>
          </a:prstGeom>
          <a:solidFill>
            <a:srgbClr val="FFFFFF"/>
          </a:solidFill>
          <a:ln w="12700">
            <a:solidFill>
              <a:srgbClr val="FFFFFF"/>
            </a:solidFill>
            <a:prstDash val="solid"/>
          </a:ln>
        </p:spPr>
        <p:txBody>
          <a:bodyPr/>
          <a:lstStyle/>
          <a:p>
            <a:endParaRPr lang="pl-PL"/>
          </a:p>
        </p:txBody>
      </p:sp>
      <p:sp>
        <p:nvSpPr>
          <p:cNvPr id="18" name="Text 15"/>
          <p:cNvSpPr txBox="1"/>
          <p:nvPr/>
        </p:nvSpPr>
        <p:spPr>
          <a:xfrm>
            <a:off x="5440680" y="2148840"/>
            <a:ext cx="1783080" cy="457200"/>
          </a:xfrm>
          <a:prstGeom prst="rect">
            <a:avLst/>
          </a:prstGeom>
          <a:noFill/>
          <a:ln/>
        </p:spPr>
        <p:txBody>
          <a:bodyPr wrap="square" lIns="0" tIns="0" rIns="0" bIns="0" rtlCol="0" anchor="t"/>
          <a:lstStyle/>
          <a:p>
            <a:pPr marL="0" indent="0" algn="ctr">
              <a:buNone/>
            </a:pPr>
            <a:r>
              <a:rPr lang="en-US" sz="2600" b="1" dirty="0">
                <a:solidFill>
                  <a:srgbClr val="2D3843"/>
                </a:solidFill>
                <a:latin typeface="Calibri" pitchFamily="34" charset="0"/>
                <a:ea typeface="Calibri" pitchFamily="34" charset="-122"/>
                <a:cs typeface="Calibri" pitchFamily="34" charset="-120"/>
              </a:rPr>
              <a:t>307 tys.</a:t>
            </a:r>
            <a:endParaRPr lang="en-US" sz="2600" dirty="0"/>
          </a:p>
        </p:txBody>
      </p:sp>
      <p:sp>
        <p:nvSpPr>
          <p:cNvPr id="19" name="Text 16"/>
          <p:cNvSpPr txBox="1"/>
          <p:nvPr/>
        </p:nvSpPr>
        <p:spPr>
          <a:xfrm>
            <a:off x="5532120" y="2624328"/>
            <a:ext cx="1600200" cy="502920"/>
          </a:xfrm>
          <a:prstGeom prst="rect">
            <a:avLst/>
          </a:prstGeom>
          <a:noFill/>
          <a:ln/>
        </p:spPr>
        <p:txBody>
          <a:bodyPr wrap="square" lIns="0" tIns="0" rIns="0" bIns="0" rtlCol="0" anchor="t"/>
          <a:lstStyle/>
          <a:p>
            <a:pPr marL="0" indent="0" algn="ctr">
              <a:buNone/>
            </a:pPr>
            <a:r>
              <a:rPr lang="en-US" sz="1250" dirty="0">
                <a:solidFill>
                  <a:srgbClr val="525C69"/>
                </a:solidFill>
                <a:latin typeface="Calibri" pitchFamily="34" charset="0"/>
                <a:ea typeface="Calibri" pitchFamily="34" charset="-122"/>
                <a:cs typeface="Calibri" pitchFamily="34" charset="-120"/>
              </a:rPr>
              <a:t>wierszy kodu, 34 moduły</a:t>
            </a:r>
            <a:endParaRPr lang="en-US" sz="1250" dirty="0"/>
          </a:p>
        </p:txBody>
      </p:sp>
      <p:sp>
        <p:nvSpPr>
          <p:cNvPr id="20" name="Shape 17"/>
          <p:cNvSpPr/>
          <p:nvPr/>
        </p:nvSpPr>
        <p:spPr>
          <a:xfrm>
            <a:off x="7251192" y="2615184"/>
            <a:ext cx="233172" cy="0"/>
          </a:xfrm>
          <a:prstGeom prst="line">
            <a:avLst/>
          </a:prstGeom>
          <a:noFill/>
          <a:ln w="25400">
            <a:solidFill>
              <a:srgbClr val="3C5FA8"/>
            </a:solidFill>
            <a:prstDash val="solid"/>
            <a:tailEnd type="triangle"/>
          </a:ln>
        </p:spPr>
        <p:txBody>
          <a:bodyPr/>
          <a:lstStyle/>
          <a:p>
            <a:endParaRPr lang="pl-PL"/>
          </a:p>
        </p:txBody>
      </p:sp>
      <p:sp>
        <p:nvSpPr>
          <p:cNvPr id="21" name="Shape 18"/>
          <p:cNvSpPr/>
          <p:nvPr/>
        </p:nvSpPr>
        <p:spPr>
          <a:xfrm>
            <a:off x="7511796" y="2057400"/>
            <a:ext cx="1783080" cy="1115568"/>
          </a:xfrm>
          <a:prstGeom prst="roundRect">
            <a:avLst>
              <a:gd name="adj" fmla="val 6557"/>
            </a:avLst>
          </a:prstGeom>
          <a:solidFill>
            <a:srgbClr val="FFFFFF"/>
          </a:solidFill>
          <a:ln w="12700">
            <a:solidFill>
              <a:srgbClr val="FFFFFF"/>
            </a:solidFill>
            <a:prstDash val="solid"/>
          </a:ln>
        </p:spPr>
        <p:txBody>
          <a:bodyPr/>
          <a:lstStyle/>
          <a:p>
            <a:endParaRPr lang="pl-PL"/>
          </a:p>
        </p:txBody>
      </p:sp>
      <p:sp>
        <p:nvSpPr>
          <p:cNvPr id="22" name="Text 19"/>
          <p:cNvSpPr txBox="1"/>
          <p:nvPr/>
        </p:nvSpPr>
        <p:spPr>
          <a:xfrm>
            <a:off x="7511796" y="2148840"/>
            <a:ext cx="1783080" cy="457200"/>
          </a:xfrm>
          <a:prstGeom prst="rect">
            <a:avLst/>
          </a:prstGeom>
          <a:noFill/>
          <a:ln/>
        </p:spPr>
        <p:txBody>
          <a:bodyPr wrap="square" lIns="0" tIns="0" rIns="0" bIns="0" rtlCol="0" anchor="t"/>
          <a:lstStyle/>
          <a:p>
            <a:pPr marL="0" indent="0" algn="ctr">
              <a:buNone/>
            </a:pPr>
            <a:r>
              <a:rPr lang="en-US" sz="2600" b="1" dirty="0">
                <a:solidFill>
                  <a:srgbClr val="2D3843"/>
                </a:solidFill>
                <a:latin typeface="Calibri" pitchFamily="34" charset="0"/>
                <a:ea typeface="Calibri" pitchFamily="34" charset="-122"/>
                <a:cs typeface="Calibri" pitchFamily="34" charset="-120"/>
              </a:rPr>
              <a:t>19 212</a:t>
            </a:r>
            <a:endParaRPr lang="en-US" sz="2600" dirty="0"/>
          </a:p>
        </p:txBody>
      </p:sp>
      <p:sp>
        <p:nvSpPr>
          <p:cNvPr id="23" name="Text 20"/>
          <p:cNvSpPr txBox="1"/>
          <p:nvPr/>
        </p:nvSpPr>
        <p:spPr>
          <a:xfrm>
            <a:off x="7603236" y="2624328"/>
            <a:ext cx="1600200" cy="502920"/>
          </a:xfrm>
          <a:prstGeom prst="rect">
            <a:avLst/>
          </a:prstGeom>
          <a:noFill/>
          <a:ln/>
        </p:spPr>
        <p:txBody>
          <a:bodyPr wrap="square" lIns="0" tIns="0" rIns="0" bIns="0" rtlCol="0" anchor="t"/>
          <a:lstStyle/>
          <a:p>
            <a:pPr marL="0" indent="0" algn="ctr">
              <a:buNone/>
            </a:pPr>
            <a:r>
              <a:rPr lang="en-US" sz="1250" dirty="0">
                <a:solidFill>
                  <a:srgbClr val="525C69"/>
                </a:solidFill>
                <a:latin typeface="Calibri" pitchFamily="34" charset="0"/>
                <a:ea typeface="Calibri" pitchFamily="34" charset="-122"/>
                <a:cs typeface="Calibri" pitchFamily="34" charset="-120"/>
              </a:rPr>
              <a:t>ostrzeżeń w raportach</a:t>
            </a:r>
            <a:endParaRPr lang="en-US" sz="1250" dirty="0"/>
          </a:p>
        </p:txBody>
      </p:sp>
      <p:sp>
        <p:nvSpPr>
          <p:cNvPr id="24" name="Shape 21"/>
          <p:cNvSpPr/>
          <p:nvPr/>
        </p:nvSpPr>
        <p:spPr>
          <a:xfrm>
            <a:off x="9322308" y="2615184"/>
            <a:ext cx="233172" cy="0"/>
          </a:xfrm>
          <a:prstGeom prst="line">
            <a:avLst/>
          </a:prstGeom>
          <a:noFill/>
          <a:ln w="25400">
            <a:solidFill>
              <a:srgbClr val="3C5FA8"/>
            </a:solidFill>
            <a:prstDash val="solid"/>
            <a:tailEnd type="triangle"/>
          </a:ln>
        </p:spPr>
        <p:txBody>
          <a:bodyPr/>
          <a:lstStyle/>
          <a:p>
            <a:endParaRPr lang="pl-PL"/>
          </a:p>
        </p:txBody>
      </p:sp>
      <p:sp>
        <p:nvSpPr>
          <p:cNvPr id="25" name="Shape 22"/>
          <p:cNvSpPr/>
          <p:nvPr/>
        </p:nvSpPr>
        <p:spPr>
          <a:xfrm>
            <a:off x="9582912" y="2057400"/>
            <a:ext cx="1783080" cy="1115568"/>
          </a:xfrm>
          <a:prstGeom prst="roundRect">
            <a:avLst>
              <a:gd name="adj" fmla="val 6557"/>
            </a:avLst>
          </a:prstGeom>
          <a:solidFill>
            <a:srgbClr val="FFFFFF"/>
          </a:solidFill>
          <a:ln w="12700">
            <a:solidFill>
              <a:srgbClr val="FFFFFF"/>
            </a:solidFill>
            <a:prstDash val="solid"/>
          </a:ln>
        </p:spPr>
        <p:txBody>
          <a:bodyPr/>
          <a:lstStyle/>
          <a:p>
            <a:endParaRPr lang="pl-PL"/>
          </a:p>
        </p:txBody>
      </p:sp>
      <p:sp>
        <p:nvSpPr>
          <p:cNvPr id="26" name="Text 23"/>
          <p:cNvSpPr txBox="1"/>
          <p:nvPr/>
        </p:nvSpPr>
        <p:spPr>
          <a:xfrm>
            <a:off x="9582912" y="2148840"/>
            <a:ext cx="1783080" cy="457200"/>
          </a:xfrm>
          <a:prstGeom prst="rect">
            <a:avLst/>
          </a:prstGeom>
          <a:noFill/>
          <a:ln/>
        </p:spPr>
        <p:txBody>
          <a:bodyPr wrap="square" lIns="0" tIns="0" rIns="0" bIns="0" rtlCol="0" anchor="t"/>
          <a:lstStyle/>
          <a:p>
            <a:pPr marL="0" indent="0" algn="ctr">
              <a:buNone/>
            </a:pPr>
            <a:r>
              <a:rPr lang="en-US" sz="2600" b="1" dirty="0">
                <a:solidFill>
                  <a:srgbClr val="2D3843"/>
                </a:solidFill>
                <a:latin typeface="Calibri" pitchFamily="34" charset="0"/>
                <a:ea typeface="Calibri" pitchFamily="34" charset="-122"/>
                <a:cs typeface="Calibri" pitchFamily="34" charset="-120"/>
              </a:rPr>
              <a:t>360</a:t>
            </a:r>
            <a:endParaRPr lang="en-US" sz="2600" dirty="0"/>
          </a:p>
        </p:txBody>
      </p:sp>
      <p:sp>
        <p:nvSpPr>
          <p:cNvPr id="27" name="Text 24"/>
          <p:cNvSpPr txBox="1"/>
          <p:nvPr/>
        </p:nvSpPr>
        <p:spPr>
          <a:xfrm>
            <a:off x="9674352" y="2624328"/>
            <a:ext cx="1600200" cy="502920"/>
          </a:xfrm>
          <a:prstGeom prst="rect">
            <a:avLst/>
          </a:prstGeom>
          <a:noFill/>
          <a:ln/>
        </p:spPr>
        <p:txBody>
          <a:bodyPr wrap="square" lIns="0" tIns="0" rIns="0" bIns="0" rtlCol="0" anchor="t"/>
          <a:lstStyle/>
          <a:p>
            <a:pPr marL="0" indent="0" algn="ctr">
              <a:buNone/>
            </a:pPr>
            <a:r>
              <a:rPr lang="en-US" sz="1250" dirty="0">
                <a:solidFill>
                  <a:srgbClr val="525C69"/>
                </a:solidFill>
                <a:latin typeface="Calibri" pitchFamily="34" charset="0"/>
                <a:ea typeface="Calibri" pitchFamily="34" charset="-122"/>
                <a:cs typeface="Calibri" pitchFamily="34" charset="-120"/>
              </a:rPr>
              <a:t>ostrzeżeń w próbie, ze 123 reguł</a:t>
            </a:r>
            <a:endParaRPr lang="en-US" sz="1250" dirty="0"/>
          </a:p>
        </p:txBody>
      </p:sp>
      <p:sp>
        <p:nvSpPr>
          <p:cNvPr id="28" name="Shape 25"/>
          <p:cNvSpPr/>
          <p:nvPr/>
        </p:nvSpPr>
        <p:spPr>
          <a:xfrm>
            <a:off x="5440680" y="3383280"/>
            <a:ext cx="2370125" cy="329184"/>
          </a:xfrm>
          <a:prstGeom prst="rect">
            <a:avLst/>
          </a:prstGeom>
          <a:solidFill>
            <a:srgbClr val="3C5FA8"/>
          </a:solidFill>
          <a:ln w="12700">
            <a:solidFill>
              <a:srgbClr val="3C5FA8"/>
            </a:solidFill>
            <a:prstDash val="solid"/>
          </a:ln>
        </p:spPr>
        <p:txBody>
          <a:bodyPr/>
          <a:lstStyle/>
          <a:p>
            <a:endParaRPr lang="pl-PL"/>
          </a:p>
        </p:txBody>
      </p:sp>
      <p:sp>
        <p:nvSpPr>
          <p:cNvPr id="29" name="Shape 26"/>
          <p:cNvSpPr/>
          <p:nvPr/>
        </p:nvSpPr>
        <p:spPr>
          <a:xfrm>
            <a:off x="7810805" y="3383280"/>
            <a:ext cx="3555187" cy="329184"/>
          </a:xfrm>
          <a:prstGeom prst="rect">
            <a:avLst/>
          </a:prstGeom>
          <a:solidFill>
            <a:srgbClr val="C9D2DE"/>
          </a:solidFill>
          <a:ln w="12700">
            <a:solidFill>
              <a:srgbClr val="C9D2DE"/>
            </a:solidFill>
            <a:prstDash val="solid"/>
          </a:ln>
        </p:spPr>
        <p:txBody>
          <a:bodyPr/>
          <a:lstStyle/>
          <a:p>
            <a:endParaRPr lang="pl-PL"/>
          </a:p>
        </p:txBody>
      </p:sp>
      <p:sp>
        <p:nvSpPr>
          <p:cNvPr id="30" name="Text 27"/>
          <p:cNvSpPr txBox="1"/>
          <p:nvPr/>
        </p:nvSpPr>
        <p:spPr>
          <a:xfrm>
            <a:off x="5440680" y="3383280"/>
            <a:ext cx="2370125" cy="329184"/>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144 prawdziwe</a:t>
            </a:r>
            <a:endParaRPr lang="en-US" sz="1300" dirty="0"/>
          </a:p>
        </p:txBody>
      </p:sp>
      <p:sp>
        <p:nvSpPr>
          <p:cNvPr id="31" name="Text 28"/>
          <p:cNvSpPr txBox="1"/>
          <p:nvPr/>
        </p:nvSpPr>
        <p:spPr>
          <a:xfrm>
            <a:off x="7810805" y="3383280"/>
            <a:ext cx="3555187" cy="329184"/>
          </a:xfrm>
          <a:prstGeom prst="rect">
            <a:avLst/>
          </a:prstGeom>
          <a:noFill/>
          <a:ln/>
        </p:spPr>
        <p:txBody>
          <a:bodyPr wrap="square" lIns="0" tIns="0" rIns="0" bIns="0" rtlCol="0" anchor="ctr"/>
          <a:lstStyle/>
          <a:p>
            <a:pPr marL="0" indent="0" algn="ctr">
              <a:buNone/>
            </a:pPr>
            <a:r>
              <a:rPr lang="en-US" sz="1300" b="1" dirty="0">
                <a:solidFill>
                  <a:srgbClr val="2D3843"/>
                </a:solidFill>
                <a:latin typeface="Calibri" pitchFamily="34" charset="0"/>
                <a:ea typeface="Calibri" pitchFamily="34" charset="-122"/>
                <a:cs typeface="Calibri" pitchFamily="34" charset="-120"/>
              </a:rPr>
              <a:t>216 fałszywych</a:t>
            </a:r>
            <a:endParaRPr lang="en-US" sz="1300" dirty="0"/>
          </a:p>
        </p:txBody>
      </p:sp>
      <p:sp>
        <p:nvSpPr>
          <p:cNvPr id="32" name="Text 29"/>
          <p:cNvSpPr txBox="1"/>
          <p:nvPr/>
        </p:nvSpPr>
        <p:spPr>
          <a:xfrm>
            <a:off x="5440680" y="3822192"/>
            <a:ext cx="5943600" cy="548640"/>
          </a:xfrm>
          <a:prstGeom prst="rect">
            <a:avLst/>
          </a:prstGeom>
          <a:noFill/>
          <a:ln/>
        </p:spPr>
        <p:txBody>
          <a:bodyPr wrap="square" lIns="0" tIns="0" rIns="0" bIns="0" rtlCol="0" anchor="t"/>
          <a:lstStyle/>
          <a:p>
            <a:pPr marL="0" indent="0">
              <a:buNone/>
            </a:pPr>
            <a:r>
              <a:rPr lang="en-US" sz="1500" b="1" i="1" dirty="0">
                <a:solidFill>
                  <a:srgbClr val="3C5FA8"/>
                </a:solidFill>
                <a:latin typeface="Calibri" pitchFamily="34" charset="0"/>
                <a:ea typeface="Calibri" pitchFamily="34" charset="-122"/>
                <a:cs typeface="Calibri" pitchFamily="34" charset="-120"/>
              </a:rPr>
              <a:t>Mierzy: ile fałszywych alarmów model usunie i ile prawdziwych straci?</a:t>
            </a:r>
            <a:endParaRPr lang="en-US" sz="1500" dirty="0"/>
          </a:p>
        </p:txBody>
      </p:sp>
      <p:sp>
        <p:nvSpPr>
          <p:cNvPr id="33" name="Text 30"/>
          <p:cNvSpPr txBox="1"/>
          <p:nvPr/>
        </p:nvSpPr>
        <p:spPr>
          <a:xfrm>
            <a:off x="5440680" y="4443984"/>
            <a:ext cx="5943600" cy="365760"/>
          </a:xfrm>
          <a:prstGeom prst="rect">
            <a:avLst/>
          </a:prstGeom>
          <a:noFill/>
          <a:ln/>
        </p:spPr>
        <p:txBody>
          <a:bodyPr wrap="square" lIns="0" tIns="0" rIns="0" bIns="0" rtlCol="0" anchor="t"/>
          <a:lstStyle/>
          <a:p>
            <a:pPr marL="0" indent="0">
              <a:buNone/>
            </a:pPr>
            <a:r>
              <a:rPr lang="en-US" sz="1200" dirty="0">
                <a:solidFill>
                  <a:srgbClr val="525C69"/>
                </a:solidFill>
                <a:latin typeface="Calibri" pitchFamily="34" charset="0"/>
                <a:ea typeface="Calibri" pitchFamily="34" charset="-122"/>
                <a:cs typeface="Calibri" pitchFamily="34" charset="-120"/>
              </a:rPr>
              <a:t>Po 120 ostrzeżeń z każdego narzędzia · bez kodu testowego · każda etykieta nadana ręcznie</a:t>
            </a:r>
            <a:endParaRPr lang="en-US" sz="1200" dirty="0"/>
          </a:p>
        </p:txBody>
      </p:sp>
      <p:sp>
        <p:nvSpPr>
          <p:cNvPr id="34" name="Shape 31"/>
          <p:cNvSpPr/>
          <p:nvPr/>
        </p:nvSpPr>
        <p:spPr>
          <a:xfrm>
            <a:off x="548640" y="5230368"/>
            <a:ext cx="3515258" cy="457200"/>
          </a:xfrm>
          <a:prstGeom prst="roundRect">
            <a:avLst>
              <a:gd name="adj" fmla="val 16000"/>
            </a:avLst>
          </a:prstGeom>
          <a:solidFill>
            <a:srgbClr val="EEF2FA"/>
          </a:solidFill>
          <a:ln w="12700">
            <a:solidFill>
              <a:srgbClr val="EEF2FA"/>
            </a:solidFill>
            <a:prstDash val="solid"/>
          </a:ln>
        </p:spPr>
        <p:txBody>
          <a:bodyPr/>
          <a:lstStyle/>
          <a:p>
            <a:endParaRPr lang="pl-PL"/>
          </a:p>
        </p:txBody>
      </p:sp>
      <p:pic>
        <p:nvPicPr>
          <p:cNvPr id="35" name="Image 1" descr="preencoded.png"/>
          <p:cNvPicPr>
            <a:picLocks noChangeAspect="1"/>
          </p:cNvPicPr>
          <p:nvPr/>
        </p:nvPicPr>
        <p:blipFill>
          <a:blip r:embed="rId4"/>
          <a:stretch>
            <a:fillRect/>
          </a:stretch>
        </p:blipFill>
        <p:spPr>
          <a:xfrm>
            <a:off x="749808" y="5312664"/>
            <a:ext cx="292608" cy="292608"/>
          </a:xfrm>
          <a:prstGeom prst="rect">
            <a:avLst/>
          </a:prstGeom>
        </p:spPr>
      </p:pic>
      <p:sp>
        <p:nvSpPr>
          <p:cNvPr id="36" name="Text 32"/>
          <p:cNvSpPr txBox="1"/>
          <p:nvPr/>
        </p:nvSpPr>
        <p:spPr>
          <a:xfrm>
            <a:off x="1170432" y="5303520"/>
            <a:ext cx="2783738" cy="310896"/>
          </a:xfrm>
          <a:prstGeom prst="rect">
            <a:avLst/>
          </a:prstGeom>
          <a:noFill/>
          <a:ln/>
        </p:spPr>
        <p:txBody>
          <a:bodyPr wrap="square" lIns="0" tIns="0" rIns="0" bIns="0" rtlCol="0" anchor="t"/>
          <a:lstStyle/>
          <a:p>
            <a:pPr marL="0" indent="0">
              <a:buNone/>
            </a:pPr>
            <a:r>
              <a:rPr lang="en-US" sz="1500" b="1" dirty="0">
                <a:solidFill>
                  <a:srgbClr val="2D3843"/>
                </a:solidFill>
                <a:latin typeface="Calibri" pitchFamily="34" charset="0"/>
                <a:ea typeface="Calibri" pitchFamily="34" charset="-122"/>
                <a:cs typeface="Calibri" pitchFamily="34" charset="-120"/>
              </a:rPr>
              <a:t>SonarQube</a:t>
            </a:r>
            <a:r>
              <a:rPr lang="en-US" sz="1500" dirty="0">
                <a:solidFill>
                  <a:srgbClr val="2D3843"/>
                </a:solidFill>
                <a:latin typeface="Calibri" pitchFamily="34" charset="0"/>
                <a:ea typeface="Calibri" pitchFamily="34" charset="-122"/>
                <a:cs typeface="Calibri" pitchFamily="34" charset="-120"/>
              </a:rPr>
              <a:t> – kod źródłowy</a:t>
            </a:r>
            <a:endParaRPr lang="en-US" sz="1500" dirty="0"/>
          </a:p>
        </p:txBody>
      </p:sp>
      <p:sp>
        <p:nvSpPr>
          <p:cNvPr id="37" name="Shape 33"/>
          <p:cNvSpPr/>
          <p:nvPr/>
        </p:nvSpPr>
        <p:spPr>
          <a:xfrm>
            <a:off x="4338218" y="5230368"/>
            <a:ext cx="3515258" cy="457200"/>
          </a:xfrm>
          <a:prstGeom prst="roundRect">
            <a:avLst>
              <a:gd name="adj" fmla="val 16000"/>
            </a:avLst>
          </a:prstGeom>
          <a:solidFill>
            <a:srgbClr val="EEF2FA"/>
          </a:solidFill>
          <a:ln w="12700">
            <a:solidFill>
              <a:srgbClr val="EEF2FA"/>
            </a:solidFill>
            <a:prstDash val="solid"/>
          </a:ln>
        </p:spPr>
        <p:txBody>
          <a:bodyPr/>
          <a:lstStyle/>
          <a:p>
            <a:endParaRPr lang="pl-PL"/>
          </a:p>
        </p:txBody>
      </p:sp>
      <p:pic>
        <p:nvPicPr>
          <p:cNvPr id="38" name="Image 2" descr="preencoded.png"/>
          <p:cNvPicPr>
            <a:picLocks noChangeAspect="1"/>
          </p:cNvPicPr>
          <p:nvPr/>
        </p:nvPicPr>
        <p:blipFill>
          <a:blip r:embed="rId5"/>
          <a:stretch>
            <a:fillRect/>
          </a:stretch>
        </p:blipFill>
        <p:spPr>
          <a:xfrm>
            <a:off x="4539386" y="5312664"/>
            <a:ext cx="292608" cy="292608"/>
          </a:xfrm>
          <a:prstGeom prst="rect">
            <a:avLst/>
          </a:prstGeom>
        </p:spPr>
      </p:pic>
      <p:sp>
        <p:nvSpPr>
          <p:cNvPr id="39" name="Text 34"/>
          <p:cNvSpPr txBox="1"/>
          <p:nvPr/>
        </p:nvSpPr>
        <p:spPr>
          <a:xfrm>
            <a:off x="4960010" y="5303520"/>
            <a:ext cx="2783738" cy="310896"/>
          </a:xfrm>
          <a:prstGeom prst="rect">
            <a:avLst/>
          </a:prstGeom>
          <a:noFill/>
          <a:ln/>
        </p:spPr>
        <p:txBody>
          <a:bodyPr wrap="square" lIns="0" tIns="0" rIns="0" bIns="0" rtlCol="0" anchor="t"/>
          <a:lstStyle/>
          <a:p>
            <a:pPr marL="0" indent="0">
              <a:buNone/>
            </a:pPr>
            <a:r>
              <a:rPr lang="en-US" sz="1500" b="1" dirty="0">
                <a:solidFill>
                  <a:srgbClr val="2D3843"/>
                </a:solidFill>
                <a:latin typeface="Calibri" pitchFamily="34" charset="0"/>
                <a:ea typeface="Calibri" pitchFamily="34" charset="-122"/>
                <a:cs typeface="Calibri" pitchFamily="34" charset="-120"/>
              </a:rPr>
              <a:t>SpotBugs</a:t>
            </a:r>
            <a:r>
              <a:rPr lang="en-US" sz="1500" dirty="0">
                <a:solidFill>
                  <a:srgbClr val="2D3843"/>
                </a:solidFill>
                <a:latin typeface="Calibri" pitchFamily="34" charset="0"/>
                <a:ea typeface="Calibri" pitchFamily="34" charset="-122"/>
                <a:cs typeface="Calibri" pitchFamily="34" charset="-120"/>
              </a:rPr>
              <a:t> – bajtkod</a:t>
            </a:r>
            <a:endParaRPr lang="en-US" sz="1500" dirty="0"/>
          </a:p>
        </p:txBody>
      </p:sp>
      <p:sp>
        <p:nvSpPr>
          <p:cNvPr id="40" name="Shape 35"/>
          <p:cNvSpPr/>
          <p:nvPr/>
        </p:nvSpPr>
        <p:spPr>
          <a:xfrm>
            <a:off x="8127797" y="5230368"/>
            <a:ext cx="3515258" cy="457200"/>
          </a:xfrm>
          <a:prstGeom prst="roundRect">
            <a:avLst>
              <a:gd name="adj" fmla="val 16000"/>
            </a:avLst>
          </a:prstGeom>
          <a:solidFill>
            <a:srgbClr val="EEF2FA"/>
          </a:solidFill>
          <a:ln w="12700">
            <a:solidFill>
              <a:srgbClr val="EEF2FA"/>
            </a:solidFill>
            <a:prstDash val="solid"/>
          </a:ln>
        </p:spPr>
        <p:txBody>
          <a:bodyPr/>
          <a:lstStyle/>
          <a:p>
            <a:endParaRPr lang="pl-PL"/>
          </a:p>
        </p:txBody>
      </p:sp>
      <p:pic>
        <p:nvPicPr>
          <p:cNvPr id="41" name="Image 3" descr="preencoded.png"/>
          <p:cNvPicPr>
            <a:picLocks noChangeAspect="1"/>
          </p:cNvPicPr>
          <p:nvPr/>
        </p:nvPicPr>
        <p:blipFill>
          <a:blip r:embed="rId6"/>
          <a:stretch>
            <a:fillRect/>
          </a:stretch>
        </p:blipFill>
        <p:spPr>
          <a:xfrm>
            <a:off x="8328965" y="5312664"/>
            <a:ext cx="292608" cy="292608"/>
          </a:xfrm>
          <a:prstGeom prst="rect">
            <a:avLst/>
          </a:prstGeom>
        </p:spPr>
      </p:pic>
      <p:sp>
        <p:nvSpPr>
          <p:cNvPr id="42" name="Text 36"/>
          <p:cNvSpPr txBox="1"/>
          <p:nvPr/>
        </p:nvSpPr>
        <p:spPr>
          <a:xfrm>
            <a:off x="8749589" y="5303520"/>
            <a:ext cx="2783738" cy="310896"/>
          </a:xfrm>
          <a:prstGeom prst="rect">
            <a:avLst/>
          </a:prstGeom>
          <a:noFill/>
          <a:ln/>
        </p:spPr>
        <p:txBody>
          <a:bodyPr wrap="square" lIns="0" tIns="0" rIns="0" bIns="0" rtlCol="0" anchor="t"/>
          <a:lstStyle/>
          <a:p>
            <a:pPr marL="0" indent="0">
              <a:buNone/>
            </a:pPr>
            <a:r>
              <a:rPr lang="en-US" sz="1500" b="1" dirty="0">
                <a:solidFill>
                  <a:srgbClr val="2D3843"/>
                </a:solidFill>
                <a:latin typeface="Calibri" pitchFamily="34" charset="0"/>
                <a:ea typeface="Calibri" pitchFamily="34" charset="-122"/>
                <a:cs typeface="Calibri" pitchFamily="34" charset="-120"/>
              </a:rPr>
              <a:t>Error Prone</a:t>
            </a:r>
            <a:r>
              <a:rPr lang="en-US" sz="1500" dirty="0">
                <a:solidFill>
                  <a:srgbClr val="2D3843"/>
                </a:solidFill>
                <a:latin typeface="Calibri" pitchFamily="34" charset="0"/>
                <a:ea typeface="Calibri" pitchFamily="34" charset="-122"/>
                <a:cs typeface="Calibri" pitchFamily="34" charset="-120"/>
              </a:rPr>
              <a:t> – wtyczka kompilatora</a:t>
            </a:r>
            <a:endParaRPr lang="en-US" sz="1500" dirty="0"/>
          </a:p>
        </p:txBody>
      </p:sp>
      <p:sp>
        <p:nvSpPr>
          <p:cNvPr id="44" name="Text 37"/>
          <p:cNvSpPr txBox="1"/>
          <p:nvPr/>
        </p:nvSpPr>
        <p:spPr>
          <a:xfrm>
            <a:off x="10725912" y="6382512"/>
            <a:ext cx="914400" cy="237744"/>
          </a:xfrm>
          <a:prstGeom prst="rect">
            <a:avLst/>
          </a:prstGeom>
          <a:noFill/>
          <a:ln/>
        </p:spPr>
        <p:txBody>
          <a:bodyPr wrap="square" lIns="0" tIns="0" rIns="0" bIns="0" rtlCol="0" anchor="t"/>
          <a:lstStyle/>
          <a:p>
            <a:pPr marL="0" indent="0" algn="r">
              <a:buNone/>
            </a:pPr>
            <a:r>
              <a:rPr lang="en-US" sz="1100" dirty="0">
                <a:solidFill>
                  <a:srgbClr val="525C69"/>
                </a:solidFill>
                <a:latin typeface="Calibri" pitchFamily="34" charset="0"/>
                <a:ea typeface="Calibri" pitchFamily="34" charset="-122"/>
                <a:cs typeface="Calibri" pitchFamily="34" charset="-120"/>
              </a:rPr>
              <a:t>5 / 15</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566928"/>
            <a:ext cx="11094415" cy="731520"/>
          </a:xfrm>
          <a:prstGeom prst="rect">
            <a:avLst/>
          </a:prstGeom>
          <a:noFill/>
          <a:ln/>
        </p:spPr>
        <p:txBody>
          <a:bodyPr wrap="square" lIns="0" tIns="0" rIns="0" bIns="0" rtlCol="0" anchor="t"/>
          <a:lstStyle/>
          <a:p>
            <a:pPr marL="0" indent="0" algn="l">
              <a:buNone/>
            </a:pPr>
            <a:r>
              <a:rPr lang="en-US" sz="3000" b="1" dirty="0">
                <a:solidFill>
                  <a:srgbClr val="2D3843"/>
                </a:solidFill>
                <a:latin typeface="Calibri" pitchFamily="34" charset="0"/>
                <a:ea typeface="Calibri" pitchFamily="34" charset="-122"/>
                <a:cs typeface="Calibri" pitchFamily="34" charset="-120"/>
              </a:rPr>
              <a:t>Fałszywy alarm = nieprawdziwe twierdzenie o kodzie</a:t>
            </a:r>
            <a:endParaRPr lang="en-US" sz="3000" dirty="0"/>
          </a:p>
        </p:txBody>
      </p:sp>
      <p:sp>
        <p:nvSpPr>
          <p:cNvPr id="3" name="Text 1"/>
          <p:cNvSpPr txBox="1"/>
          <p:nvPr/>
        </p:nvSpPr>
        <p:spPr>
          <a:xfrm>
            <a:off x="548640" y="274320"/>
            <a:ext cx="10058400" cy="274320"/>
          </a:xfrm>
          <a:prstGeom prst="rect">
            <a:avLst/>
          </a:prstGeom>
          <a:noFill/>
          <a:ln/>
        </p:spPr>
        <p:txBody>
          <a:bodyPr wrap="square" lIns="0" tIns="0" rIns="0" bIns="0" rtlCol="0" anchor="t"/>
          <a:lstStyle/>
          <a:p>
            <a:pPr marL="0" indent="0">
              <a:buNone/>
            </a:pPr>
            <a:r>
              <a:rPr lang="en-US" sz="1300" b="1" kern="0" spc="150" dirty="0">
                <a:solidFill>
                  <a:srgbClr val="3C5FA8"/>
                </a:solidFill>
                <a:latin typeface="Calibri" pitchFamily="34" charset="0"/>
                <a:ea typeface="Calibri" pitchFamily="34" charset="-122"/>
                <a:cs typeface="Calibri" pitchFamily="34" charset="-120"/>
              </a:rPr>
              <a:t>METODA</a:t>
            </a:r>
            <a:endParaRPr lang="en-US" sz="1300" dirty="0"/>
          </a:p>
        </p:txBody>
      </p:sp>
      <p:sp>
        <p:nvSpPr>
          <p:cNvPr id="4" name="Shape 2"/>
          <p:cNvSpPr/>
          <p:nvPr/>
        </p:nvSpPr>
        <p:spPr>
          <a:xfrm>
            <a:off x="548640" y="1417320"/>
            <a:ext cx="11094415" cy="1755648"/>
          </a:xfrm>
          <a:prstGeom prst="roundRect">
            <a:avLst>
              <a:gd name="adj" fmla="val 4167"/>
            </a:avLst>
          </a:prstGeom>
          <a:solidFill>
            <a:srgbClr val="1F2630"/>
          </a:solidFill>
          <a:ln w="12700">
            <a:solidFill>
              <a:srgbClr val="1F2630"/>
            </a:solidFill>
            <a:prstDash val="solid"/>
          </a:ln>
        </p:spPr>
        <p:txBody>
          <a:bodyPr/>
          <a:lstStyle/>
          <a:p>
            <a:endParaRPr lang="pl-PL"/>
          </a:p>
        </p:txBody>
      </p:sp>
      <p:sp>
        <p:nvSpPr>
          <p:cNvPr id="5" name="Text 3"/>
          <p:cNvSpPr txBox="1"/>
          <p:nvPr/>
        </p:nvSpPr>
        <p:spPr>
          <a:xfrm>
            <a:off x="868680" y="1554480"/>
            <a:ext cx="10424160" cy="274320"/>
          </a:xfrm>
          <a:prstGeom prst="rect">
            <a:avLst/>
          </a:prstGeom>
          <a:noFill/>
          <a:ln/>
        </p:spPr>
        <p:txBody>
          <a:bodyPr wrap="square" lIns="0" tIns="0" rIns="0" bIns="0" rtlCol="0" anchor="t"/>
          <a:lstStyle/>
          <a:p>
            <a:pPr marL="0" indent="0">
              <a:buNone/>
            </a:pPr>
            <a:r>
              <a:rPr lang="en-US" sz="1250" dirty="0">
                <a:solidFill>
                  <a:srgbClr val="9AA8BC"/>
                </a:solidFill>
                <a:latin typeface="Calibri" pitchFamily="34" charset="0"/>
                <a:ea typeface="Calibri" pitchFamily="34" charset="-122"/>
                <a:cs typeface="Calibri" pitchFamily="34" charset="-120"/>
              </a:rPr>
              <a:t>Error Prone · reguła OperatorPrecedence · Frame.java, wiersz 23 (Jetty)</a:t>
            </a:r>
            <a:endParaRPr lang="en-US" sz="1250" dirty="0"/>
          </a:p>
        </p:txBody>
      </p:sp>
      <p:sp>
        <p:nvSpPr>
          <p:cNvPr id="6" name="Text 4"/>
          <p:cNvSpPr txBox="1"/>
          <p:nvPr/>
        </p:nvSpPr>
        <p:spPr>
          <a:xfrm>
            <a:off x="868680" y="1901952"/>
            <a:ext cx="10424160" cy="658368"/>
          </a:xfrm>
          <a:prstGeom prst="rect">
            <a:avLst/>
          </a:prstGeom>
          <a:noFill/>
          <a:ln/>
        </p:spPr>
        <p:txBody>
          <a:bodyPr wrap="square" lIns="0" tIns="0" rIns="0" bIns="0" rtlCol="0" anchor="t"/>
          <a:lstStyle/>
          <a:p>
            <a:pPr marL="0" indent="0">
              <a:buNone/>
            </a:pPr>
            <a:r>
              <a:rPr lang="en-US" sz="1500" dirty="0">
                <a:solidFill>
                  <a:srgbClr val="858585"/>
                </a:solidFill>
                <a:latin typeface="Consolas" pitchFamily="34" charset="0"/>
                <a:ea typeface="Consolas" pitchFamily="34" charset="-122"/>
                <a:cs typeface="Consolas" pitchFamily="34" charset="-120"/>
              </a:rPr>
              <a:t>22  </a:t>
            </a:r>
            <a:r>
              <a:rPr lang="en-US" sz="1500" dirty="0">
                <a:solidFill>
                  <a:srgbClr val="C586C0"/>
                </a:solidFill>
                <a:latin typeface="Consolas" pitchFamily="34" charset="0"/>
                <a:ea typeface="Consolas" pitchFamily="34" charset="-122"/>
                <a:cs typeface="Consolas" pitchFamily="34" charset="-120"/>
              </a:rPr>
              <a:t>return </a:t>
            </a:r>
            <a:r>
              <a:rPr lang="en-US" sz="1500" dirty="0">
                <a:solidFill>
                  <a:srgbClr val="9CDCFE"/>
                </a:solidFill>
                <a:latin typeface="Consolas" pitchFamily="34" charset="0"/>
                <a:ea typeface="Consolas" pitchFamily="34" charset="-122"/>
                <a:cs typeface="Consolas" pitchFamily="34" charset="-120"/>
              </a:rPr>
              <a:t>frame </a:t>
            </a:r>
            <a:r>
              <a:rPr lang="en-US" sz="1500" dirty="0">
                <a:solidFill>
                  <a:srgbClr val="569CD6"/>
                </a:solidFill>
                <a:latin typeface="Consolas" pitchFamily="34" charset="0"/>
                <a:ea typeface="Consolas" pitchFamily="34" charset="-122"/>
                <a:cs typeface="Consolas" pitchFamily="34" charset="-120"/>
              </a:rPr>
              <a:t>instanceof </a:t>
            </a:r>
            <a:r>
              <a:rPr lang="en-US" sz="1500" dirty="0">
                <a:solidFill>
                  <a:srgbClr val="4EC9B0"/>
                </a:solidFill>
                <a:latin typeface="Consolas" pitchFamily="34" charset="0"/>
                <a:ea typeface="Consolas" pitchFamily="34" charset="-122"/>
                <a:cs typeface="Consolas" pitchFamily="34" charset="-120"/>
              </a:rPr>
              <a:t>HeadersFrame </a:t>
            </a:r>
            <a:r>
              <a:rPr lang="en-US" sz="1500" dirty="0">
                <a:solidFill>
                  <a:srgbClr val="D4D4D4"/>
                </a:solidFill>
                <a:latin typeface="Consolas" pitchFamily="34" charset="0"/>
                <a:ea typeface="Consolas" pitchFamily="34" charset="-122"/>
                <a:cs typeface="Consolas" pitchFamily="34" charset="-120"/>
              </a:rPr>
              <a:t>&amp;&amp; ((</a:t>
            </a:r>
            <a:r>
              <a:rPr lang="en-US" sz="1500" dirty="0">
                <a:solidFill>
                  <a:srgbClr val="4EC9B0"/>
                </a:solidFill>
                <a:latin typeface="Consolas" pitchFamily="34" charset="0"/>
                <a:ea typeface="Consolas" pitchFamily="34" charset="-122"/>
                <a:cs typeface="Consolas" pitchFamily="34" charset="-120"/>
              </a:rPr>
              <a:t>HeadersFrame</a:t>
            </a:r>
            <a:r>
              <a:rPr lang="en-US" sz="1500" dirty="0">
                <a:solidFill>
                  <a:srgbClr val="D4D4D4"/>
                </a:solidFill>
                <a:latin typeface="Consolas" pitchFamily="34" charset="0"/>
                <a:ea typeface="Consolas" pitchFamily="34" charset="-122"/>
                <a:cs typeface="Consolas" pitchFamily="34" charset="-120"/>
              </a:rPr>
              <a:t>)</a:t>
            </a:r>
            <a:r>
              <a:rPr lang="en-US" sz="1500" dirty="0">
                <a:solidFill>
                  <a:srgbClr val="9CDCFE"/>
                </a:solidFill>
                <a:latin typeface="Consolas" pitchFamily="34" charset="0"/>
                <a:ea typeface="Consolas" pitchFamily="34" charset="-122"/>
                <a:cs typeface="Consolas" pitchFamily="34" charset="-120"/>
              </a:rPr>
              <a:t>frame</a:t>
            </a:r>
            <a:r>
              <a:rPr lang="en-US" sz="1500" dirty="0">
                <a:solidFill>
                  <a:srgbClr val="D4D4D4"/>
                </a:solidFill>
                <a:latin typeface="Consolas" pitchFamily="34" charset="0"/>
                <a:ea typeface="Consolas" pitchFamily="34" charset="-122"/>
                <a:cs typeface="Consolas" pitchFamily="34" charset="-120"/>
              </a:rPr>
              <a:t>).</a:t>
            </a:r>
            <a:r>
              <a:rPr lang="en-US" sz="1500" dirty="0">
                <a:solidFill>
                  <a:srgbClr val="DCDCAA"/>
                </a:solidFill>
                <a:latin typeface="Consolas" pitchFamily="34" charset="0"/>
                <a:ea typeface="Consolas" pitchFamily="34" charset="-122"/>
                <a:cs typeface="Consolas" pitchFamily="34" charset="-120"/>
              </a:rPr>
              <a:t>isLast</a:t>
            </a:r>
            <a:r>
              <a:rPr lang="en-US" sz="1500" dirty="0">
                <a:solidFill>
                  <a:srgbClr val="D4D4D4"/>
                </a:solidFill>
                <a:latin typeface="Consolas" pitchFamily="34" charset="0"/>
                <a:ea typeface="Consolas" pitchFamily="34" charset="-122"/>
                <a:cs typeface="Consolas" pitchFamily="34" charset="-120"/>
              </a:rPr>
              <a:t>() ||</a:t>
            </a:r>
            <a:endParaRPr lang="en-US" sz="1500" dirty="0"/>
          </a:p>
          <a:p>
            <a:pPr marL="0" indent="0">
              <a:buNone/>
            </a:pPr>
            <a:r>
              <a:rPr lang="en-US" sz="1500" dirty="0">
                <a:solidFill>
                  <a:srgbClr val="858585"/>
                </a:solidFill>
                <a:latin typeface="Consolas" pitchFamily="34" charset="0"/>
                <a:ea typeface="Consolas" pitchFamily="34" charset="-122"/>
                <a:cs typeface="Consolas" pitchFamily="34" charset="-120"/>
              </a:rPr>
              <a:t>23  </a:t>
            </a:r>
            <a:r>
              <a:rPr lang="en-US" sz="1500" dirty="0">
                <a:solidFill>
                  <a:srgbClr val="D4D4D4"/>
                </a:solidFill>
                <a:latin typeface="Consolas" pitchFamily="34" charset="0"/>
                <a:ea typeface="Consolas" pitchFamily="34" charset="-122"/>
                <a:cs typeface="Consolas" pitchFamily="34" charset="-120"/>
              </a:rPr>
              <a:t>    </a:t>
            </a:r>
            <a:r>
              <a:rPr lang="en-US" sz="1500" dirty="0">
                <a:solidFill>
                  <a:srgbClr val="9CDCFE"/>
                </a:solidFill>
                <a:latin typeface="Consolas" pitchFamily="34" charset="0"/>
                <a:ea typeface="Consolas" pitchFamily="34" charset="-122"/>
                <a:cs typeface="Consolas" pitchFamily="34" charset="-120"/>
              </a:rPr>
              <a:t>frame </a:t>
            </a:r>
            <a:r>
              <a:rPr lang="en-US" sz="1500" dirty="0">
                <a:solidFill>
                  <a:srgbClr val="569CD6"/>
                </a:solidFill>
                <a:latin typeface="Consolas" pitchFamily="34" charset="0"/>
                <a:ea typeface="Consolas" pitchFamily="34" charset="-122"/>
                <a:cs typeface="Consolas" pitchFamily="34" charset="-120"/>
              </a:rPr>
              <a:t>instanceof </a:t>
            </a:r>
            <a:r>
              <a:rPr lang="en-US" sz="1500" dirty="0">
                <a:solidFill>
                  <a:srgbClr val="4EC9B0"/>
                </a:solidFill>
                <a:latin typeface="Consolas" pitchFamily="34" charset="0"/>
                <a:ea typeface="Consolas" pitchFamily="34" charset="-122"/>
                <a:cs typeface="Consolas" pitchFamily="34" charset="-120"/>
              </a:rPr>
              <a:t>DataFrame </a:t>
            </a:r>
            <a:r>
              <a:rPr lang="en-US" sz="1500" dirty="0">
                <a:solidFill>
                  <a:srgbClr val="D4D4D4"/>
                </a:solidFill>
                <a:latin typeface="Consolas" pitchFamily="34" charset="0"/>
                <a:ea typeface="Consolas" pitchFamily="34" charset="-122"/>
                <a:cs typeface="Consolas" pitchFamily="34" charset="-120"/>
              </a:rPr>
              <a:t>&amp;&amp; ((</a:t>
            </a:r>
            <a:r>
              <a:rPr lang="en-US" sz="1500" dirty="0">
                <a:solidFill>
                  <a:srgbClr val="4EC9B0"/>
                </a:solidFill>
                <a:latin typeface="Consolas" pitchFamily="34" charset="0"/>
                <a:ea typeface="Consolas" pitchFamily="34" charset="-122"/>
                <a:cs typeface="Consolas" pitchFamily="34" charset="-120"/>
              </a:rPr>
              <a:t>DataFrame</a:t>
            </a:r>
            <a:r>
              <a:rPr lang="en-US" sz="1500" dirty="0">
                <a:solidFill>
                  <a:srgbClr val="D4D4D4"/>
                </a:solidFill>
                <a:latin typeface="Consolas" pitchFamily="34" charset="0"/>
                <a:ea typeface="Consolas" pitchFamily="34" charset="-122"/>
                <a:cs typeface="Consolas" pitchFamily="34" charset="-120"/>
              </a:rPr>
              <a:t>)</a:t>
            </a:r>
            <a:r>
              <a:rPr lang="en-US" sz="1500" dirty="0">
                <a:solidFill>
                  <a:srgbClr val="9CDCFE"/>
                </a:solidFill>
                <a:latin typeface="Consolas" pitchFamily="34" charset="0"/>
                <a:ea typeface="Consolas" pitchFamily="34" charset="-122"/>
                <a:cs typeface="Consolas" pitchFamily="34" charset="-120"/>
              </a:rPr>
              <a:t>frame</a:t>
            </a:r>
            <a:r>
              <a:rPr lang="en-US" sz="1500" dirty="0">
                <a:solidFill>
                  <a:srgbClr val="D4D4D4"/>
                </a:solidFill>
                <a:latin typeface="Consolas" pitchFamily="34" charset="0"/>
                <a:ea typeface="Consolas" pitchFamily="34" charset="-122"/>
                <a:cs typeface="Consolas" pitchFamily="34" charset="-120"/>
              </a:rPr>
              <a:t>).</a:t>
            </a:r>
            <a:r>
              <a:rPr lang="en-US" sz="1500" dirty="0">
                <a:solidFill>
                  <a:srgbClr val="DCDCAA"/>
                </a:solidFill>
                <a:latin typeface="Consolas" pitchFamily="34" charset="0"/>
                <a:ea typeface="Consolas" pitchFamily="34" charset="-122"/>
                <a:cs typeface="Consolas" pitchFamily="34" charset="-120"/>
              </a:rPr>
              <a:t>isLast</a:t>
            </a:r>
            <a:r>
              <a:rPr lang="en-US" sz="1500" dirty="0">
                <a:solidFill>
                  <a:srgbClr val="D4D4D4"/>
                </a:solidFill>
                <a:latin typeface="Consolas" pitchFamily="34" charset="0"/>
                <a:ea typeface="Consolas" pitchFamily="34" charset="-122"/>
                <a:cs typeface="Consolas" pitchFamily="34" charset="-120"/>
              </a:rPr>
              <a:t>();</a:t>
            </a:r>
            <a:endParaRPr lang="en-US" sz="1500" dirty="0"/>
          </a:p>
        </p:txBody>
      </p:sp>
      <p:sp>
        <p:nvSpPr>
          <p:cNvPr id="7" name="Text 5"/>
          <p:cNvSpPr txBox="1"/>
          <p:nvPr/>
        </p:nvSpPr>
        <p:spPr>
          <a:xfrm>
            <a:off x="868680" y="2670048"/>
            <a:ext cx="10424160" cy="347472"/>
          </a:xfrm>
          <a:prstGeom prst="rect">
            <a:avLst/>
          </a:prstGeom>
          <a:noFill/>
          <a:ln/>
        </p:spPr>
        <p:txBody>
          <a:bodyPr wrap="square" lIns="0" tIns="0" rIns="0" bIns="0" rtlCol="0" anchor="t"/>
          <a:lstStyle/>
          <a:p>
            <a:pPr marL="0" indent="0">
              <a:buNone/>
            </a:pPr>
            <a:r>
              <a:rPr lang="en-US" sz="1500" i="1" dirty="0">
                <a:solidFill>
                  <a:srgbClr val="8CA5D6"/>
                </a:solidFill>
                <a:latin typeface="Calibri" pitchFamily="34" charset="0"/>
                <a:ea typeface="Calibri" pitchFamily="34" charset="-122"/>
                <a:cs typeface="Calibri" pitchFamily="34" charset="-120"/>
              </a:rPr>
              <a:t>„Użyj nawiasów grupujących, aby jawnie pokazać priorytet operatorów”</a:t>
            </a:r>
            <a:r>
              <a:rPr lang="en-US" sz="1200" dirty="0">
                <a:solidFill>
                  <a:srgbClr val="9AA8BC"/>
                </a:solidFill>
                <a:latin typeface="Calibri" pitchFamily="34" charset="0"/>
                <a:ea typeface="Calibri" pitchFamily="34" charset="-122"/>
                <a:cs typeface="Calibri" pitchFamily="34" charset="-120"/>
              </a:rPr>
              <a:t>   komunikat narzędzia, tłum.</a:t>
            </a:r>
            <a:endParaRPr lang="en-US" sz="1500" dirty="0"/>
          </a:p>
        </p:txBody>
      </p:sp>
      <p:sp>
        <p:nvSpPr>
          <p:cNvPr id="8" name="Shape 6"/>
          <p:cNvSpPr/>
          <p:nvPr/>
        </p:nvSpPr>
        <p:spPr>
          <a:xfrm>
            <a:off x="548640" y="3383280"/>
            <a:ext cx="5394960" cy="1938528"/>
          </a:xfrm>
          <a:prstGeom prst="roundRect">
            <a:avLst>
              <a:gd name="adj" fmla="val 3774"/>
            </a:avLst>
          </a:prstGeom>
          <a:solidFill>
            <a:srgbClr val="E6F2EB"/>
          </a:solidFill>
          <a:ln w="12700">
            <a:solidFill>
              <a:srgbClr val="E6F2EB"/>
            </a:solidFill>
            <a:prstDash val="solid"/>
          </a:ln>
        </p:spPr>
        <p:txBody>
          <a:bodyPr/>
          <a:lstStyle/>
          <a:p>
            <a:endParaRPr lang="pl-PL"/>
          </a:p>
        </p:txBody>
      </p:sp>
      <p:sp>
        <p:nvSpPr>
          <p:cNvPr id="9" name="Shape 7"/>
          <p:cNvSpPr/>
          <p:nvPr/>
        </p:nvSpPr>
        <p:spPr>
          <a:xfrm>
            <a:off x="777240" y="3547872"/>
            <a:ext cx="566928" cy="566928"/>
          </a:xfrm>
          <a:prstGeom prst="ellipse">
            <a:avLst/>
          </a:prstGeom>
          <a:solidFill>
            <a:srgbClr val="2E8B57"/>
          </a:solidFill>
          <a:ln w="12700">
            <a:solidFill>
              <a:srgbClr val="2E8B57"/>
            </a:solidFill>
            <a:prstDash val="solid"/>
          </a:ln>
        </p:spPr>
        <p:txBody>
          <a:bodyPr/>
          <a:lstStyle/>
          <a:p>
            <a:endParaRPr lang="pl-PL"/>
          </a:p>
        </p:txBody>
      </p:sp>
      <p:pic>
        <p:nvPicPr>
          <p:cNvPr id="10" name="Image 0" descr="preencoded.png"/>
          <p:cNvPicPr>
            <a:picLocks noChangeAspect="1"/>
          </p:cNvPicPr>
          <p:nvPr/>
        </p:nvPicPr>
        <p:blipFill>
          <a:blip r:embed="rId3"/>
          <a:stretch>
            <a:fillRect/>
          </a:stretch>
        </p:blipFill>
        <p:spPr>
          <a:xfrm>
            <a:off x="907633" y="3678265"/>
            <a:ext cx="306141" cy="306141"/>
          </a:xfrm>
          <a:prstGeom prst="rect">
            <a:avLst/>
          </a:prstGeom>
        </p:spPr>
      </p:pic>
      <p:sp>
        <p:nvSpPr>
          <p:cNvPr id="11" name="Text 8"/>
          <p:cNvSpPr txBox="1"/>
          <p:nvPr/>
        </p:nvSpPr>
        <p:spPr>
          <a:xfrm>
            <a:off x="1508760" y="3602736"/>
            <a:ext cx="4251960" cy="457200"/>
          </a:xfrm>
          <a:prstGeom prst="rect">
            <a:avLst/>
          </a:prstGeom>
          <a:noFill/>
          <a:ln/>
        </p:spPr>
        <p:txBody>
          <a:bodyPr wrap="square" lIns="0" tIns="0" rIns="0" bIns="0" rtlCol="0" anchor="t"/>
          <a:lstStyle/>
          <a:p>
            <a:pPr marL="0" indent="0">
              <a:buNone/>
            </a:pPr>
            <a:r>
              <a:rPr lang="en-US" sz="1800" b="1" dirty="0">
                <a:solidFill>
                  <a:srgbClr val="2D3843"/>
                </a:solidFill>
                <a:latin typeface="Calibri" pitchFamily="34" charset="0"/>
                <a:ea typeface="Calibri" pitchFamily="34" charset="-122"/>
                <a:cs typeface="Calibri" pitchFamily="34" charset="-120"/>
              </a:rPr>
              <a:t>Czy twierdzenie narzędzia jest prawdziwe?</a:t>
            </a:r>
            <a:endParaRPr lang="en-US" sz="1800" dirty="0"/>
          </a:p>
        </p:txBody>
      </p:sp>
      <p:sp>
        <p:nvSpPr>
          <p:cNvPr id="12" name="Text 9"/>
          <p:cNvSpPr txBox="1"/>
          <p:nvPr/>
        </p:nvSpPr>
        <p:spPr>
          <a:xfrm>
            <a:off x="777240" y="4206240"/>
            <a:ext cx="4937760" cy="658368"/>
          </a:xfrm>
          <a:prstGeom prst="rect">
            <a:avLst/>
          </a:prstGeom>
          <a:noFill/>
          <a:ln/>
        </p:spPr>
        <p:txBody>
          <a:bodyPr wrap="square" lIns="0" tIns="0" rIns="0" bIns="0" rtlCol="0" anchor="t"/>
          <a:lstStyle/>
          <a:p>
            <a:pPr marL="0" indent="0">
              <a:buNone/>
            </a:pPr>
            <a:r>
              <a:rPr lang="en-US" sz="1500" dirty="0">
                <a:solidFill>
                  <a:srgbClr val="2D3843"/>
                </a:solidFill>
                <a:latin typeface="Calibri" pitchFamily="34" charset="0"/>
                <a:ea typeface="Calibri" pitchFamily="34" charset="-122"/>
                <a:cs typeface="Calibri" pitchFamily="34" charset="-120"/>
              </a:rPr>
              <a:t>Tak: wzorzec występuje i szkodzi czytelności, bo kolejność działań wynika tylko z priorytetu operatorów.</a:t>
            </a:r>
            <a:endParaRPr lang="en-US" sz="1500" dirty="0"/>
          </a:p>
        </p:txBody>
      </p:sp>
      <p:sp>
        <p:nvSpPr>
          <p:cNvPr id="13" name="Text 10"/>
          <p:cNvSpPr txBox="1"/>
          <p:nvPr/>
        </p:nvSpPr>
        <p:spPr>
          <a:xfrm>
            <a:off x="777240" y="4882896"/>
            <a:ext cx="4937760" cy="347472"/>
          </a:xfrm>
          <a:prstGeom prst="rect">
            <a:avLst/>
          </a:prstGeom>
          <a:noFill/>
          <a:ln/>
        </p:spPr>
        <p:txBody>
          <a:bodyPr wrap="square" lIns="0" tIns="0" rIns="0" bIns="0" rtlCol="0" anchor="t"/>
          <a:lstStyle/>
          <a:p>
            <a:pPr marL="0" indent="0">
              <a:buNone/>
            </a:pPr>
            <a:r>
              <a:rPr lang="en-US" sz="1600" b="1" dirty="0">
                <a:solidFill>
                  <a:srgbClr val="2E8B57"/>
                </a:solidFill>
                <a:latin typeface="Calibri" pitchFamily="34" charset="0"/>
                <a:ea typeface="Calibri" pitchFamily="34" charset="-122"/>
                <a:cs typeface="Calibri" pitchFamily="34" charset="-120"/>
              </a:rPr>
              <a:t>Alarm prawdziwy. To oceniam.</a:t>
            </a:r>
            <a:endParaRPr lang="en-US" sz="1600" dirty="0"/>
          </a:p>
        </p:txBody>
      </p:sp>
      <p:sp>
        <p:nvSpPr>
          <p:cNvPr id="14" name="Shape 11"/>
          <p:cNvSpPr/>
          <p:nvPr/>
        </p:nvSpPr>
        <p:spPr>
          <a:xfrm>
            <a:off x="6245352" y="3383280"/>
            <a:ext cx="5394960" cy="1938528"/>
          </a:xfrm>
          <a:prstGeom prst="roundRect">
            <a:avLst>
              <a:gd name="adj" fmla="val 3774"/>
            </a:avLst>
          </a:prstGeom>
          <a:solidFill>
            <a:srgbClr val="F4F6F9"/>
          </a:solidFill>
          <a:ln w="12700">
            <a:solidFill>
              <a:srgbClr val="F4F6F9"/>
            </a:solidFill>
            <a:prstDash val="solid"/>
          </a:ln>
        </p:spPr>
        <p:txBody>
          <a:bodyPr/>
          <a:lstStyle/>
          <a:p>
            <a:endParaRPr lang="pl-PL"/>
          </a:p>
        </p:txBody>
      </p:sp>
      <p:sp>
        <p:nvSpPr>
          <p:cNvPr id="15" name="Shape 12"/>
          <p:cNvSpPr/>
          <p:nvPr/>
        </p:nvSpPr>
        <p:spPr>
          <a:xfrm>
            <a:off x="6473952" y="3547872"/>
            <a:ext cx="566928" cy="566928"/>
          </a:xfrm>
          <a:prstGeom prst="ellipse">
            <a:avLst/>
          </a:prstGeom>
          <a:solidFill>
            <a:srgbClr val="525C69"/>
          </a:solidFill>
          <a:ln w="12700">
            <a:solidFill>
              <a:srgbClr val="525C69"/>
            </a:solidFill>
            <a:prstDash val="solid"/>
          </a:ln>
        </p:spPr>
        <p:txBody>
          <a:bodyPr/>
          <a:lstStyle/>
          <a:p>
            <a:endParaRPr lang="pl-PL"/>
          </a:p>
        </p:txBody>
      </p:sp>
      <p:pic>
        <p:nvPicPr>
          <p:cNvPr id="16" name="Image 1" descr="preencoded.png"/>
          <p:cNvPicPr>
            <a:picLocks noChangeAspect="1"/>
          </p:cNvPicPr>
          <p:nvPr/>
        </p:nvPicPr>
        <p:blipFill>
          <a:blip r:embed="rId4"/>
          <a:stretch>
            <a:fillRect/>
          </a:stretch>
        </p:blipFill>
        <p:spPr>
          <a:xfrm>
            <a:off x="6604345" y="3678265"/>
            <a:ext cx="306141" cy="306141"/>
          </a:xfrm>
          <a:prstGeom prst="rect">
            <a:avLst/>
          </a:prstGeom>
        </p:spPr>
      </p:pic>
      <p:sp>
        <p:nvSpPr>
          <p:cNvPr id="17" name="Text 13"/>
          <p:cNvSpPr txBox="1"/>
          <p:nvPr/>
        </p:nvSpPr>
        <p:spPr>
          <a:xfrm>
            <a:off x="7205472" y="3602736"/>
            <a:ext cx="4251960" cy="457200"/>
          </a:xfrm>
          <a:prstGeom prst="rect">
            <a:avLst/>
          </a:prstGeom>
          <a:noFill/>
          <a:ln/>
        </p:spPr>
        <p:txBody>
          <a:bodyPr wrap="square" lIns="0" tIns="0" rIns="0" bIns="0" rtlCol="0" anchor="t"/>
          <a:lstStyle/>
          <a:p>
            <a:pPr marL="0" indent="0">
              <a:buNone/>
            </a:pPr>
            <a:r>
              <a:rPr lang="en-US" sz="1800" b="1" dirty="0">
                <a:solidFill>
                  <a:srgbClr val="2D3843"/>
                </a:solidFill>
                <a:latin typeface="Calibri" pitchFamily="34" charset="0"/>
                <a:ea typeface="Calibri" pitchFamily="34" charset="-122"/>
                <a:cs typeface="Calibri" pitchFamily="34" charset="-120"/>
              </a:rPr>
              <a:t>Czy warto to poprawić?</a:t>
            </a:r>
            <a:endParaRPr lang="en-US" sz="1800" dirty="0"/>
          </a:p>
        </p:txBody>
      </p:sp>
      <p:sp>
        <p:nvSpPr>
          <p:cNvPr id="18" name="Text 14"/>
          <p:cNvSpPr txBox="1"/>
          <p:nvPr/>
        </p:nvSpPr>
        <p:spPr>
          <a:xfrm>
            <a:off x="6473952" y="4206240"/>
            <a:ext cx="4937760" cy="658368"/>
          </a:xfrm>
          <a:prstGeom prst="rect">
            <a:avLst/>
          </a:prstGeom>
          <a:noFill/>
          <a:ln/>
        </p:spPr>
        <p:txBody>
          <a:bodyPr wrap="square" lIns="0" tIns="0" rIns="0" bIns="0" rtlCol="0" anchor="t"/>
          <a:lstStyle/>
          <a:p>
            <a:pPr marL="0" indent="0">
              <a:buNone/>
            </a:pPr>
            <a:r>
              <a:rPr lang="en-US" sz="1500" dirty="0">
                <a:solidFill>
                  <a:srgbClr val="2D3843"/>
                </a:solidFill>
                <a:latin typeface="Calibri" pitchFamily="34" charset="0"/>
                <a:ea typeface="Calibri" pitchFamily="34" charset="-122"/>
                <a:cs typeface="Calibri" pitchFamily="34" charset="-120"/>
              </a:rPr>
              <a:t>Zależy od zespołu i projektu. Program działa poprawnie.</a:t>
            </a:r>
            <a:endParaRPr lang="en-US" sz="1500" dirty="0"/>
          </a:p>
        </p:txBody>
      </p:sp>
      <p:sp>
        <p:nvSpPr>
          <p:cNvPr id="19" name="Text 15"/>
          <p:cNvSpPr txBox="1"/>
          <p:nvPr/>
        </p:nvSpPr>
        <p:spPr>
          <a:xfrm>
            <a:off x="6473952" y="4882896"/>
            <a:ext cx="4937760" cy="347472"/>
          </a:xfrm>
          <a:prstGeom prst="rect">
            <a:avLst/>
          </a:prstGeom>
          <a:noFill/>
          <a:ln/>
        </p:spPr>
        <p:txBody>
          <a:bodyPr wrap="square" lIns="0" tIns="0" rIns="0" bIns="0" rtlCol="0" anchor="t"/>
          <a:lstStyle/>
          <a:p>
            <a:pPr marL="0" indent="0">
              <a:buNone/>
            </a:pPr>
            <a:r>
              <a:rPr lang="en-US" sz="1600" b="1" dirty="0">
                <a:solidFill>
                  <a:srgbClr val="525C69"/>
                </a:solidFill>
                <a:latin typeface="Calibri" pitchFamily="34" charset="0"/>
                <a:ea typeface="Calibri" pitchFamily="34" charset="-122"/>
                <a:cs typeface="Calibri" pitchFamily="34" charset="-120"/>
              </a:rPr>
              <a:t>Osobne pytanie, poza zakresem pracy.</a:t>
            </a:r>
            <a:endParaRPr lang="en-US" sz="1600" dirty="0"/>
          </a:p>
        </p:txBody>
      </p:sp>
      <p:sp>
        <p:nvSpPr>
          <p:cNvPr id="20" name="Text 16"/>
          <p:cNvSpPr txBox="1"/>
          <p:nvPr/>
        </p:nvSpPr>
        <p:spPr>
          <a:xfrm>
            <a:off x="548640" y="5422392"/>
            <a:ext cx="11094415" cy="292608"/>
          </a:xfrm>
          <a:prstGeom prst="rect">
            <a:avLst/>
          </a:prstGeom>
          <a:noFill/>
          <a:ln/>
        </p:spPr>
        <p:txBody>
          <a:bodyPr wrap="square" lIns="0" tIns="0" rIns="0" bIns="0" rtlCol="0" anchor="t"/>
          <a:lstStyle/>
          <a:p>
            <a:pPr marL="0" indent="0">
              <a:buNone/>
            </a:pPr>
            <a:r>
              <a:rPr lang="en-US" sz="1350" dirty="0">
                <a:solidFill>
                  <a:srgbClr val="525C69"/>
                </a:solidFill>
                <a:latin typeface="Calibri" pitchFamily="34" charset="0"/>
                <a:ea typeface="Calibri" pitchFamily="34" charset="-122"/>
                <a:cs typeface="Calibri" pitchFamily="34" charset="-120"/>
              </a:rPr>
              <a:t>Etykiety referencyjne nadane ręcznie, zanim uruchomiono modele. Niska waga poprawki nie czyni alarmu fałszywym.</a:t>
            </a:r>
            <a:endParaRPr lang="en-US" sz="1350" dirty="0"/>
          </a:p>
        </p:txBody>
      </p:sp>
      <p:sp>
        <p:nvSpPr>
          <p:cNvPr id="22" name="Text 17"/>
          <p:cNvSpPr txBox="1"/>
          <p:nvPr/>
        </p:nvSpPr>
        <p:spPr>
          <a:xfrm>
            <a:off x="10725912" y="6382512"/>
            <a:ext cx="914400" cy="237744"/>
          </a:xfrm>
          <a:prstGeom prst="rect">
            <a:avLst/>
          </a:prstGeom>
          <a:noFill/>
          <a:ln/>
        </p:spPr>
        <p:txBody>
          <a:bodyPr wrap="square" lIns="0" tIns="0" rIns="0" bIns="0" rtlCol="0" anchor="t"/>
          <a:lstStyle/>
          <a:p>
            <a:pPr marL="0" indent="0" algn="r">
              <a:buNone/>
            </a:pPr>
            <a:r>
              <a:rPr lang="en-US" sz="1100" dirty="0">
                <a:solidFill>
                  <a:srgbClr val="525C69"/>
                </a:solidFill>
                <a:latin typeface="Calibri" pitchFamily="34" charset="0"/>
                <a:ea typeface="Calibri" pitchFamily="34" charset="-122"/>
                <a:cs typeface="Calibri" pitchFamily="34" charset="-120"/>
              </a:rPr>
              <a:t>6 / 15</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566928"/>
            <a:ext cx="11094415" cy="731520"/>
          </a:xfrm>
          <a:prstGeom prst="rect">
            <a:avLst/>
          </a:prstGeom>
          <a:noFill/>
          <a:ln/>
        </p:spPr>
        <p:txBody>
          <a:bodyPr wrap="square" lIns="0" tIns="0" rIns="0" bIns="0" rtlCol="0" anchor="t"/>
          <a:lstStyle/>
          <a:p>
            <a:pPr marL="0" indent="0" algn="l">
              <a:buNone/>
            </a:pPr>
            <a:r>
              <a:rPr lang="en-US" sz="3000" b="1" dirty="0">
                <a:solidFill>
                  <a:srgbClr val="2D3843"/>
                </a:solidFill>
                <a:latin typeface="Calibri" pitchFamily="34" charset="0"/>
                <a:ea typeface="Calibri" pitchFamily="34" charset="-122"/>
                <a:cs typeface="Calibri" pitchFamily="34" charset="-120"/>
              </a:rPr>
              <a:t>Przebieg eksperymentu</a:t>
            </a:r>
            <a:endParaRPr lang="en-US" sz="3000" dirty="0"/>
          </a:p>
        </p:txBody>
      </p:sp>
      <p:sp>
        <p:nvSpPr>
          <p:cNvPr id="3" name="Text 1"/>
          <p:cNvSpPr txBox="1"/>
          <p:nvPr/>
        </p:nvSpPr>
        <p:spPr>
          <a:xfrm>
            <a:off x="548640" y="274320"/>
            <a:ext cx="10058400" cy="274320"/>
          </a:xfrm>
          <a:prstGeom prst="rect">
            <a:avLst/>
          </a:prstGeom>
          <a:noFill/>
          <a:ln/>
        </p:spPr>
        <p:txBody>
          <a:bodyPr wrap="square" lIns="0" tIns="0" rIns="0" bIns="0" rtlCol="0" anchor="t"/>
          <a:lstStyle/>
          <a:p>
            <a:pPr marL="0" indent="0">
              <a:buNone/>
            </a:pPr>
            <a:r>
              <a:rPr lang="en-US" sz="1300" b="1" kern="0" spc="150" dirty="0">
                <a:solidFill>
                  <a:srgbClr val="3C5FA8"/>
                </a:solidFill>
                <a:latin typeface="Calibri" pitchFamily="34" charset="0"/>
                <a:ea typeface="Calibri" pitchFamily="34" charset="-122"/>
                <a:cs typeface="Calibri" pitchFamily="34" charset="-120"/>
              </a:rPr>
              <a:t>METODA</a:t>
            </a:r>
            <a:endParaRPr lang="en-US" sz="1300" dirty="0"/>
          </a:p>
        </p:txBody>
      </p:sp>
      <p:sp>
        <p:nvSpPr>
          <p:cNvPr id="4" name="Shape 2"/>
          <p:cNvSpPr/>
          <p:nvPr/>
        </p:nvSpPr>
        <p:spPr>
          <a:xfrm>
            <a:off x="548640" y="1417320"/>
            <a:ext cx="1965960" cy="1298448"/>
          </a:xfrm>
          <a:prstGeom prst="roundRect">
            <a:avLst>
              <a:gd name="adj" fmla="val 5634"/>
            </a:avLst>
          </a:prstGeom>
          <a:solidFill>
            <a:srgbClr val="EEF2FA"/>
          </a:solidFill>
          <a:ln w="12700">
            <a:solidFill>
              <a:srgbClr val="EEF2FA"/>
            </a:solidFill>
            <a:prstDash val="solid"/>
          </a:ln>
        </p:spPr>
        <p:txBody>
          <a:bodyPr/>
          <a:lstStyle/>
          <a:p>
            <a:endParaRPr lang="pl-PL"/>
          </a:p>
        </p:txBody>
      </p:sp>
      <p:pic>
        <p:nvPicPr>
          <p:cNvPr id="5" name="Image 0" descr="preencoded.png"/>
          <p:cNvPicPr>
            <a:picLocks noChangeAspect="1"/>
          </p:cNvPicPr>
          <p:nvPr/>
        </p:nvPicPr>
        <p:blipFill>
          <a:blip r:embed="rId3"/>
          <a:stretch>
            <a:fillRect/>
          </a:stretch>
        </p:blipFill>
        <p:spPr>
          <a:xfrm>
            <a:off x="731520" y="1563624"/>
            <a:ext cx="384048" cy="384048"/>
          </a:xfrm>
          <a:prstGeom prst="rect">
            <a:avLst/>
          </a:prstGeom>
        </p:spPr>
      </p:pic>
      <p:sp>
        <p:nvSpPr>
          <p:cNvPr id="6" name="Text 3"/>
          <p:cNvSpPr txBox="1"/>
          <p:nvPr/>
        </p:nvSpPr>
        <p:spPr>
          <a:xfrm>
            <a:off x="731520" y="1984248"/>
            <a:ext cx="1691640" cy="292608"/>
          </a:xfrm>
          <a:prstGeom prst="rect">
            <a:avLst/>
          </a:prstGeom>
          <a:noFill/>
          <a:ln/>
        </p:spPr>
        <p:txBody>
          <a:bodyPr wrap="square" lIns="0" tIns="0" rIns="0" bIns="0" rtlCol="0" anchor="t"/>
          <a:lstStyle/>
          <a:p>
            <a:pPr marL="0" indent="0">
              <a:buNone/>
            </a:pPr>
            <a:r>
              <a:rPr lang="en-US" sz="1500" b="1" dirty="0">
                <a:solidFill>
                  <a:srgbClr val="2D3843"/>
                </a:solidFill>
                <a:latin typeface="Calibri" pitchFamily="34" charset="0"/>
                <a:ea typeface="Calibri" pitchFamily="34" charset="-122"/>
                <a:cs typeface="Calibri" pitchFamily="34" charset="-120"/>
              </a:rPr>
              <a:t>3 narzędzia</a:t>
            </a:r>
            <a:endParaRPr lang="en-US" sz="1500" dirty="0"/>
          </a:p>
        </p:txBody>
      </p:sp>
      <p:sp>
        <p:nvSpPr>
          <p:cNvPr id="7" name="Text 4"/>
          <p:cNvSpPr txBox="1"/>
          <p:nvPr/>
        </p:nvSpPr>
        <p:spPr>
          <a:xfrm>
            <a:off x="731520" y="2276856"/>
            <a:ext cx="1691640" cy="402336"/>
          </a:xfrm>
          <a:prstGeom prst="rect">
            <a:avLst/>
          </a:prstGeom>
          <a:noFill/>
          <a:ln/>
        </p:spPr>
        <p:txBody>
          <a:bodyPr wrap="square" lIns="0" tIns="0" rIns="0" bIns="0" rtlCol="0" anchor="t"/>
          <a:lstStyle/>
          <a:p>
            <a:pPr marL="0" indent="0">
              <a:buNone/>
            </a:pPr>
            <a:r>
              <a:rPr lang="en-US" sz="1200" dirty="0">
                <a:solidFill>
                  <a:srgbClr val="525C69"/>
                </a:solidFill>
                <a:latin typeface="Calibri" pitchFamily="34" charset="0"/>
                <a:ea typeface="Calibri" pitchFamily="34" charset="-122"/>
                <a:cs typeface="Calibri" pitchFamily="34" charset="-120"/>
              </a:rPr>
              <a:t>SonarQube, SpotBugs, Error Prone</a:t>
            </a:r>
            <a:endParaRPr lang="en-US" sz="1200" dirty="0"/>
          </a:p>
        </p:txBody>
      </p:sp>
      <p:sp>
        <p:nvSpPr>
          <p:cNvPr id="8" name="Shape 5"/>
          <p:cNvSpPr/>
          <p:nvPr/>
        </p:nvSpPr>
        <p:spPr>
          <a:xfrm>
            <a:off x="2551176" y="2066544"/>
            <a:ext cx="243002" cy="0"/>
          </a:xfrm>
          <a:prstGeom prst="line">
            <a:avLst/>
          </a:prstGeom>
          <a:noFill/>
          <a:ln w="22225">
            <a:solidFill>
              <a:srgbClr val="3C5FA8"/>
            </a:solidFill>
            <a:prstDash val="solid"/>
            <a:tailEnd type="triangle"/>
          </a:ln>
        </p:spPr>
        <p:txBody>
          <a:bodyPr/>
          <a:lstStyle/>
          <a:p>
            <a:endParaRPr lang="pl-PL"/>
          </a:p>
        </p:txBody>
      </p:sp>
      <p:sp>
        <p:nvSpPr>
          <p:cNvPr id="9" name="Shape 6"/>
          <p:cNvSpPr/>
          <p:nvPr/>
        </p:nvSpPr>
        <p:spPr>
          <a:xfrm>
            <a:off x="2830754" y="1417320"/>
            <a:ext cx="1965960" cy="1298448"/>
          </a:xfrm>
          <a:prstGeom prst="roundRect">
            <a:avLst>
              <a:gd name="adj" fmla="val 5634"/>
            </a:avLst>
          </a:prstGeom>
          <a:solidFill>
            <a:srgbClr val="EEF2FA"/>
          </a:solidFill>
          <a:ln w="12700">
            <a:solidFill>
              <a:srgbClr val="EEF2FA"/>
            </a:solidFill>
            <a:prstDash val="solid"/>
          </a:ln>
        </p:spPr>
        <p:txBody>
          <a:bodyPr/>
          <a:lstStyle/>
          <a:p>
            <a:endParaRPr lang="pl-PL"/>
          </a:p>
        </p:txBody>
      </p:sp>
      <p:pic>
        <p:nvPicPr>
          <p:cNvPr id="10" name="Image 1" descr="preencoded.png"/>
          <p:cNvPicPr>
            <a:picLocks noChangeAspect="1"/>
          </p:cNvPicPr>
          <p:nvPr/>
        </p:nvPicPr>
        <p:blipFill>
          <a:blip r:embed="rId4"/>
          <a:stretch>
            <a:fillRect/>
          </a:stretch>
        </p:blipFill>
        <p:spPr>
          <a:xfrm>
            <a:off x="3013634" y="1563624"/>
            <a:ext cx="384048" cy="384048"/>
          </a:xfrm>
          <a:prstGeom prst="rect">
            <a:avLst/>
          </a:prstGeom>
        </p:spPr>
      </p:pic>
      <p:sp>
        <p:nvSpPr>
          <p:cNvPr id="11" name="Text 7"/>
          <p:cNvSpPr txBox="1"/>
          <p:nvPr/>
        </p:nvSpPr>
        <p:spPr>
          <a:xfrm>
            <a:off x="3013634" y="1984248"/>
            <a:ext cx="1691640" cy="292608"/>
          </a:xfrm>
          <a:prstGeom prst="rect">
            <a:avLst/>
          </a:prstGeom>
          <a:noFill/>
          <a:ln/>
        </p:spPr>
        <p:txBody>
          <a:bodyPr wrap="square" lIns="0" tIns="0" rIns="0" bIns="0" rtlCol="0" anchor="t"/>
          <a:lstStyle/>
          <a:p>
            <a:pPr marL="0" indent="0">
              <a:buNone/>
            </a:pPr>
            <a:r>
              <a:rPr lang="en-US" sz="1500" b="1" dirty="0">
                <a:solidFill>
                  <a:srgbClr val="2D3843"/>
                </a:solidFill>
                <a:latin typeface="Calibri" pitchFamily="34" charset="0"/>
                <a:ea typeface="Calibri" pitchFamily="34" charset="-122"/>
                <a:cs typeface="Calibri" pitchFamily="34" charset="-120"/>
              </a:rPr>
              <a:t>Wspólny format</a:t>
            </a:r>
            <a:endParaRPr lang="en-US" sz="1500" dirty="0"/>
          </a:p>
        </p:txBody>
      </p:sp>
      <p:sp>
        <p:nvSpPr>
          <p:cNvPr id="12" name="Text 8"/>
          <p:cNvSpPr txBox="1"/>
          <p:nvPr/>
        </p:nvSpPr>
        <p:spPr>
          <a:xfrm>
            <a:off x="3013634" y="2276856"/>
            <a:ext cx="1691640" cy="402336"/>
          </a:xfrm>
          <a:prstGeom prst="rect">
            <a:avLst/>
          </a:prstGeom>
          <a:noFill/>
          <a:ln/>
        </p:spPr>
        <p:txBody>
          <a:bodyPr wrap="square" lIns="0" tIns="0" rIns="0" bIns="0" rtlCol="0" anchor="t"/>
          <a:lstStyle/>
          <a:p>
            <a:pPr marL="0" indent="0">
              <a:buNone/>
            </a:pPr>
            <a:r>
              <a:rPr lang="en-US" sz="1200" dirty="0">
                <a:solidFill>
                  <a:srgbClr val="525C69"/>
                </a:solidFill>
                <a:latin typeface="Calibri" pitchFamily="34" charset="0"/>
                <a:ea typeface="Calibri" pitchFamily="34" charset="-122"/>
                <a:cs typeface="Calibri" pitchFamily="34" charset="-120"/>
              </a:rPr>
              <a:t>12 pól wspólnych i dane narzędzia</a:t>
            </a:r>
            <a:endParaRPr lang="en-US" sz="1200" dirty="0"/>
          </a:p>
        </p:txBody>
      </p:sp>
      <p:sp>
        <p:nvSpPr>
          <p:cNvPr id="13" name="Shape 9"/>
          <p:cNvSpPr/>
          <p:nvPr/>
        </p:nvSpPr>
        <p:spPr>
          <a:xfrm>
            <a:off x="4833290" y="2066544"/>
            <a:ext cx="243002" cy="0"/>
          </a:xfrm>
          <a:prstGeom prst="line">
            <a:avLst/>
          </a:prstGeom>
          <a:noFill/>
          <a:ln w="22225">
            <a:solidFill>
              <a:srgbClr val="3C5FA8"/>
            </a:solidFill>
            <a:prstDash val="solid"/>
            <a:tailEnd type="triangle"/>
          </a:ln>
        </p:spPr>
        <p:txBody>
          <a:bodyPr/>
          <a:lstStyle/>
          <a:p>
            <a:endParaRPr lang="pl-PL"/>
          </a:p>
        </p:txBody>
      </p:sp>
      <p:sp>
        <p:nvSpPr>
          <p:cNvPr id="14" name="Shape 10"/>
          <p:cNvSpPr/>
          <p:nvPr/>
        </p:nvSpPr>
        <p:spPr>
          <a:xfrm>
            <a:off x="5112868" y="1417320"/>
            <a:ext cx="1965960" cy="1298448"/>
          </a:xfrm>
          <a:prstGeom prst="roundRect">
            <a:avLst>
              <a:gd name="adj" fmla="val 5634"/>
            </a:avLst>
          </a:prstGeom>
          <a:solidFill>
            <a:srgbClr val="EEF2FA"/>
          </a:solidFill>
          <a:ln w="12700">
            <a:solidFill>
              <a:srgbClr val="EEF2FA"/>
            </a:solidFill>
            <a:prstDash val="solid"/>
          </a:ln>
        </p:spPr>
        <p:txBody>
          <a:bodyPr/>
          <a:lstStyle/>
          <a:p>
            <a:endParaRPr lang="pl-PL"/>
          </a:p>
        </p:txBody>
      </p:sp>
      <p:pic>
        <p:nvPicPr>
          <p:cNvPr id="15" name="Image 2" descr="preencoded.png"/>
          <p:cNvPicPr>
            <a:picLocks noChangeAspect="1"/>
          </p:cNvPicPr>
          <p:nvPr/>
        </p:nvPicPr>
        <p:blipFill>
          <a:blip r:embed="rId5"/>
          <a:stretch>
            <a:fillRect/>
          </a:stretch>
        </p:blipFill>
        <p:spPr>
          <a:xfrm>
            <a:off x="5295748" y="1563624"/>
            <a:ext cx="384048" cy="384048"/>
          </a:xfrm>
          <a:prstGeom prst="rect">
            <a:avLst/>
          </a:prstGeom>
        </p:spPr>
      </p:pic>
      <p:sp>
        <p:nvSpPr>
          <p:cNvPr id="16" name="Text 11"/>
          <p:cNvSpPr txBox="1"/>
          <p:nvPr/>
        </p:nvSpPr>
        <p:spPr>
          <a:xfrm>
            <a:off x="5295748" y="1984248"/>
            <a:ext cx="1691640" cy="292608"/>
          </a:xfrm>
          <a:prstGeom prst="rect">
            <a:avLst/>
          </a:prstGeom>
          <a:noFill/>
          <a:ln/>
        </p:spPr>
        <p:txBody>
          <a:bodyPr wrap="square" lIns="0" tIns="0" rIns="0" bIns="0" rtlCol="0" anchor="t"/>
          <a:lstStyle/>
          <a:p>
            <a:pPr marL="0" indent="0">
              <a:buNone/>
            </a:pPr>
            <a:r>
              <a:rPr lang="en-US" sz="1500" b="1" dirty="0">
                <a:solidFill>
                  <a:srgbClr val="2D3843"/>
                </a:solidFill>
                <a:latin typeface="Calibri" pitchFamily="34" charset="0"/>
                <a:ea typeface="Calibri" pitchFamily="34" charset="-122"/>
                <a:cs typeface="Calibri" pitchFamily="34" charset="-120"/>
              </a:rPr>
              <a:t>Prompt</a:t>
            </a:r>
            <a:endParaRPr lang="en-US" sz="1500" dirty="0"/>
          </a:p>
        </p:txBody>
      </p:sp>
      <p:sp>
        <p:nvSpPr>
          <p:cNvPr id="17" name="Text 12"/>
          <p:cNvSpPr txBox="1"/>
          <p:nvPr/>
        </p:nvSpPr>
        <p:spPr>
          <a:xfrm>
            <a:off x="5295748" y="2276856"/>
            <a:ext cx="1691640" cy="402336"/>
          </a:xfrm>
          <a:prstGeom prst="rect">
            <a:avLst/>
          </a:prstGeom>
          <a:noFill/>
          <a:ln/>
        </p:spPr>
        <p:txBody>
          <a:bodyPr wrap="square" lIns="0" tIns="0" rIns="0" bIns="0" rtlCol="0" anchor="t"/>
          <a:lstStyle/>
          <a:p>
            <a:pPr marL="0" indent="0">
              <a:buNone/>
            </a:pPr>
            <a:r>
              <a:rPr lang="en-US" sz="1200" dirty="0">
                <a:solidFill>
                  <a:srgbClr val="525C69"/>
                </a:solidFill>
                <a:latin typeface="Calibri" pitchFamily="34" charset="0"/>
                <a:ea typeface="Calibri" pitchFamily="34" charset="-122"/>
                <a:cs typeface="Calibri" pitchFamily="34" charset="-120"/>
              </a:rPr>
              <a:t>ostrzeżenie + kod wokół wskazanego miejsca</a:t>
            </a:r>
            <a:endParaRPr lang="en-US" sz="1200" dirty="0"/>
          </a:p>
        </p:txBody>
      </p:sp>
      <p:sp>
        <p:nvSpPr>
          <p:cNvPr id="18" name="Shape 13"/>
          <p:cNvSpPr/>
          <p:nvPr/>
        </p:nvSpPr>
        <p:spPr>
          <a:xfrm>
            <a:off x="7115404" y="2066544"/>
            <a:ext cx="243002" cy="0"/>
          </a:xfrm>
          <a:prstGeom prst="line">
            <a:avLst/>
          </a:prstGeom>
          <a:noFill/>
          <a:ln w="22225">
            <a:solidFill>
              <a:srgbClr val="3C5FA8"/>
            </a:solidFill>
            <a:prstDash val="solid"/>
            <a:tailEnd type="triangle"/>
          </a:ln>
        </p:spPr>
        <p:txBody>
          <a:bodyPr/>
          <a:lstStyle/>
          <a:p>
            <a:endParaRPr lang="pl-PL"/>
          </a:p>
        </p:txBody>
      </p:sp>
      <p:sp>
        <p:nvSpPr>
          <p:cNvPr id="19" name="Shape 14"/>
          <p:cNvSpPr/>
          <p:nvPr/>
        </p:nvSpPr>
        <p:spPr>
          <a:xfrm>
            <a:off x="7394981" y="1417320"/>
            <a:ext cx="1965960" cy="1298448"/>
          </a:xfrm>
          <a:prstGeom prst="roundRect">
            <a:avLst>
              <a:gd name="adj" fmla="val 5634"/>
            </a:avLst>
          </a:prstGeom>
          <a:solidFill>
            <a:srgbClr val="EEF2FA"/>
          </a:solidFill>
          <a:ln w="12700">
            <a:solidFill>
              <a:srgbClr val="EEF2FA"/>
            </a:solidFill>
            <a:prstDash val="solid"/>
          </a:ln>
        </p:spPr>
        <p:txBody>
          <a:bodyPr/>
          <a:lstStyle/>
          <a:p>
            <a:endParaRPr lang="pl-PL"/>
          </a:p>
        </p:txBody>
      </p:sp>
      <p:pic>
        <p:nvPicPr>
          <p:cNvPr id="20" name="Image 3" descr="preencoded.png"/>
          <p:cNvPicPr>
            <a:picLocks noChangeAspect="1"/>
          </p:cNvPicPr>
          <p:nvPr/>
        </p:nvPicPr>
        <p:blipFill>
          <a:blip r:embed="rId6"/>
          <a:stretch>
            <a:fillRect/>
          </a:stretch>
        </p:blipFill>
        <p:spPr>
          <a:xfrm>
            <a:off x="7577861" y="1563624"/>
            <a:ext cx="384048" cy="384048"/>
          </a:xfrm>
          <a:prstGeom prst="rect">
            <a:avLst/>
          </a:prstGeom>
        </p:spPr>
      </p:pic>
      <p:sp>
        <p:nvSpPr>
          <p:cNvPr id="21" name="Text 15"/>
          <p:cNvSpPr txBox="1"/>
          <p:nvPr/>
        </p:nvSpPr>
        <p:spPr>
          <a:xfrm>
            <a:off x="7577861" y="1984248"/>
            <a:ext cx="1691640" cy="292608"/>
          </a:xfrm>
          <a:prstGeom prst="rect">
            <a:avLst/>
          </a:prstGeom>
          <a:noFill/>
          <a:ln/>
        </p:spPr>
        <p:txBody>
          <a:bodyPr wrap="square" lIns="0" tIns="0" rIns="0" bIns="0" rtlCol="0" anchor="t"/>
          <a:lstStyle/>
          <a:p>
            <a:pPr marL="0" indent="0">
              <a:buNone/>
            </a:pPr>
            <a:r>
              <a:rPr lang="en-US" sz="1500" b="1" dirty="0">
                <a:solidFill>
                  <a:srgbClr val="2D3843"/>
                </a:solidFill>
                <a:latin typeface="Calibri" pitchFamily="34" charset="0"/>
                <a:ea typeface="Calibri" pitchFamily="34" charset="-122"/>
                <a:cs typeface="Calibri" pitchFamily="34" charset="-120"/>
              </a:rPr>
              <a:t>7 modeli × 3</a:t>
            </a:r>
            <a:endParaRPr lang="en-US" sz="1500" dirty="0"/>
          </a:p>
        </p:txBody>
      </p:sp>
      <p:sp>
        <p:nvSpPr>
          <p:cNvPr id="22" name="Text 16"/>
          <p:cNvSpPr txBox="1"/>
          <p:nvPr/>
        </p:nvSpPr>
        <p:spPr>
          <a:xfrm>
            <a:off x="7577861" y="2276856"/>
            <a:ext cx="1691640" cy="402336"/>
          </a:xfrm>
          <a:prstGeom prst="rect">
            <a:avLst/>
          </a:prstGeom>
          <a:noFill/>
          <a:ln/>
        </p:spPr>
        <p:txBody>
          <a:bodyPr wrap="square" lIns="0" tIns="0" rIns="0" bIns="0" rtlCol="0" anchor="t"/>
          <a:lstStyle/>
          <a:p>
            <a:pPr marL="0" indent="0">
              <a:buNone/>
            </a:pPr>
            <a:r>
              <a:rPr lang="en-US" sz="1200" dirty="0">
                <a:solidFill>
                  <a:srgbClr val="525C69"/>
                </a:solidFill>
                <a:latin typeface="Calibri" pitchFamily="34" charset="0"/>
                <a:ea typeface="Calibri" pitchFamily="34" charset="-122"/>
                <a:cs typeface="Calibri" pitchFamily="34" charset="-120"/>
              </a:rPr>
              <a:t>trzy powtórzenia: 7560 ocen w próbie z Jetty</a:t>
            </a:r>
            <a:endParaRPr lang="en-US" sz="1200" dirty="0"/>
          </a:p>
        </p:txBody>
      </p:sp>
      <p:sp>
        <p:nvSpPr>
          <p:cNvPr id="23" name="Shape 17"/>
          <p:cNvSpPr/>
          <p:nvPr/>
        </p:nvSpPr>
        <p:spPr>
          <a:xfrm>
            <a:off x="9397517" y="2066544"/>
            <a:ext cx="243002" cy="0"/>
          </a:xfrm>
          <a:prstGeom prst="line">
            <a:avLst/>
          </a:prstGeom>
          <a:noFill/>
          <a:ln w="22225">
            <a:solidFill>
              <a:srgbClr val="3C5FA8"/>
            </a:solidFill>
            <a:prstDash val="solid"/>
            <a:tailEnd type="triangle"/>
          </a:ln>
        </p:spPr>
        <p:txBody>
          <a:bodyPr/>
          <a:lstStyle/>
          <a:p>
            <a:endParaRPr lang="pl-PL"/>
          </a:p>
        </p:txBody>
      </p:sp>
      <p:sp>
        <p:nvSpPr>
          <p:cNvPr id="24" name="Shape 18"/>
          <p:cNvSpPr/>
          <p:nvPr/>
        </p:nvSpPr>
        <p:spPr>
          <a:xfrm>
            <a:off x="9677095" y="1417320"/>
            <a:ext cx="1965960" cy="1298448"/>
          </a:xfrm>
          <a:prstGeom prst="roundRect">
            <a:avLst>
              <a:gd name="adj" fmla="val 5634"/>
            </a:avLst>
          </a:prstGeom>
          <a:solidFill>
            <a:srgbClr val="EEF2FA"/>
          </a:solidFill>
          <a:ln w="12700">
            <a:solidFill>
              <a:srgbClr val="EEF2FA"/>
            </a:solidFill>
            <a:prstDash val="solid"/>
          </a:ln>
        </p:spPr>
        <p:txBody>
          <a:bodyPr/>
          <a:lstStyle/>
          <a:p>
            <a:endParaRPr lang="pl-PL"/>
          </a:p>
        </p:txBody>
      </p:sp>
      <p:pic>
        <p:nvPicPr>
          <p:cNvPr id="25" name="Image 4" descr="preencoded.png"/>
          <p:cNvPicPr>
            <a:picLocks noChangeAspect="1"/>
          </p:cNvPicPr>
          <p:nvPr/>
        </p:nvPicPr>
        <p:blipFill>
          <a:blip r:embed="rId7"/>
          <a:stretch>
            <a:fillRect/>
          </a:stretch>
        </p:blipFill>
        <p:spPr>
          <a:xfrm>
            <a:off x="9859975" y="1563624"/>
            <a:ext cx="384048" cy="384048"/>
          </a:xfrm>
          <a:prstGeom prst="rect">
            <a:avLst/>
          </a:prstGeom>
        </p:spPr>
      </p:pic>
      <p:sp>
        <p:nvSpPr>
          <p:cNvPr id="26" name="Text 19"/>
          <p:cNvSpPr txBox="1"/>
          <p:nvPr/>
        </p:nvSpPr>
        <p:spPr>
          <a:xfrm>
            <a:off x="9859975" y="1984248"/>
            <a:ext cx="1691640" cy="292608"/>
          </a:xfrm>
          <a:prstGeom prst="rect">
            <a:avLst/>
          </a:prstGeom>
          <a:noFill/>
          <a:ln/>
        </p:spPr>
        <p:txBody>
          <a:bodyPr wrap="square" lIns="0" tIns="0" rIns="0" bIns="0" rtlCol="0" anchor="t"/>
          <a:lstStyle/>
          <a:p>
            <a:pPr marL="0" indent="0">
              <a:buNone/>
            </a:pPr>
            <a:r>
              <a:rPr lang="en-US" sz="1500" b="1" dirty="0">
                <a:solidFill>
                  <a:srgbClr val="2D3843"/>
                </a:solidFill>
                <a:latin typeface="Calibri" pitchFamily="34" charset="0"/>
                <a:ea typeface="Calibri" pitchFamily="34" charset="-122"/>
                <a:cs typeface="Calibri" pitchFamily="34" charset="-120"/>
              </a:rPr>
              <a:t>Werdykt 2 z 3</a:t>
            </a:r>
            <a:endParaRPr lang="en-US" sz="1500" dirty="0"/>
          </a:p>
        </p:txBody>
      </p:sp>
      <p:sp>
        <p:nvSpPr>
          <p:cNvPr id="27" name="Text 20"/>
          <p:cNvSpPr txBox="1"/>
          <p:nvPr/>
        </p:nvSpPr>
        <p:spPr>
          <a:xfrm>
            <a:off x="9859975" y="2276856"/>
            <a:ext cx="1691640" cy="402336"/>
          </a:xfrm>
          <a:prstGeom prst="rect">
            <a:avLst/>
          </a:prstGeom>
          <a:noFill/>
          <a:ln/>
        </p:spPr>
        <p:txBody>
          <a:bodyPr wrap="square" lIns="0" tIns="0" rIns="0" bIns="0" rtlCol="0" anchor="t"/>
          <a:lstStyle/>
          <a:p>
            <a:pPr marL="0" indent="0">
              <a:buNone/>
            </a:pPr>
            <a:r>
              <a:rPr lang="en-US" sz="1200" dirty="0">
                <a:solidFill>
                  <a:srgbClr val="525C69"/>
                </a:solidFill>
                <a:latin typeface="Calibri" pitchFamily="34" charset="0"/>
                <a:ea typeface="Calibri" pitchFamily="34" charset="-122"/>
                <a:cs typeface="Calibri" pitchFamily="34" charset="-120"/>
              </a:rPr>
              <a:t>większość głosów porównana z etykietą</a:t>
            </a:r>
            <a:endParaRPr lang="en-US" sz="1200" dirty="0"/>
          </a:p>
        </p:txBody>
      </p:sp>
      <p:sp>
        <p:nvSpPr>
          <p:cNvPr id="28" name="Shape 21"/>
          <p:cNvSpPr/>
          <p:nvPr/>
        </p:nvSpPr>
        <p:spPr>
          <a:xfrm>
            <a:off x="10660075" y="2715768"/>
            <a:ext cx="0" cy="128016"/>
          </a:xfrm>
          <a:prstGeom prst="line">
            <a:avLst/>
          </a:prstGeom>
          <a:noFill/>
          <a:ln w="19050">
            <a:solidFill>
              <a:srgbClr val="3C5FA8"/>
            </a:solidFill>
            <a:prstDash val="solid"/>
            <a:headEnd type="triangle"/>
          </a:ln>
        </p:spPr>
        <p:txBody>
          <a:bodyPr/>
          <a:lstStyle/>
          <a:p>
            <a:endParaRPr lang="pl-PL"/>
          </a:p>
        </p:txBody>
      </p:sp>
      <p:sp>
        <p:nvSpPr>
          <p:cNvPr id="29" name="Shape 22"/>
          <p:cNvSpPr/>
          <p:nvPr/>
        </p:nvSpPr>
        <p:spPr>
          <a:xfrm>
            <a:off x="9677095" y="2843784"/>
            <a:ext cx="1965960" cy="585216"/>
          </a:xfrm>
          <a:prstGeom prst="roundRect">
            <a:avLst>
              <a:gd name="adj" fmla="val 9375"/>
            </a:avLst>
          </a:prstGeom>
          <a:solidFill>
            <a:srgbClr val="FFFFFF"/>
          </a:solidFill>
          <a:ln w="12700">
            <a:solidFill>
              <a:srgbClr val="3C5FA8"/>
            </a:solidFill>
            <a:prstDash val="dash"/>
          </a:ln>
        </p:spPr>
        <p:txBody>
          <a:bodyPr/>
          <a:lstStyle/>
          <a:p>
            <a:endParaRPr lang="pl-PL"/>
          </a:p>
        </p:txBody>
      </p:sp>
      <p:sp>
        <p:nvSpPr>
          <p:cNvPr id="30" name="Text 23"/>
          <p:cNvSpPr txBox="1"/>
          <p:nvPr/>
        </p:nvSpPr>
        <p:spPr>
          <a:xfrm>
            <a:off x="9750247" y="2862072"/>
            <a:ext cx="1819656" cy="548640"/>
          </a:xfrm>
          <a:prstGeom prst="rect">
            <a:avLst/>
          </a:prstGeom>
          <a:noFill/>
          <a:ln/>
        </p:spPr>
        <p:txBody>
          <a:bodyPr wrap="square" lIns="0" tIns="0" rIns="0" bIns="0" rtlCol="0" anchor="ctr"/>
          <a:lstStyle/>
          <a:p>
            <a:pPr marL="0" indent="0" algn="ctr">
              <a:buNone/>
            </a:pPr>
            <a:r>
              <a:rPr lang="en-US" sz="1150" dirty="0">
                <a:solidFill>
                  <a:srgbClr val="3C5FA8"/>
                </a:solidFill>
                <a:latin typeface="Calibri" pitchFamily="34" charset="0"/>
                <a:ea typeface="Calibri" pitchFamily="34" charset="-122"/>
                <a:cs typeface="Calibri" pitchFamily="34" charset="-120"/>
              </a:rPr>
              <a:t>etykiety referencyjne nadane ręcznie, przed uruchomieniem modeli</a:t>
            </a:r>
            <a:endParaRPr lang="en-US" sz="1150" dirty="0"/>
          </a:p>
        </p:txBody>
      </p:sp>
      <p:sp>
        <p:nvSpPr>
          <p:cNvPr id="31" name="Text 24"/>
          <p:cNvSpPr txBox="1"/>
          <p:nvPr/>
        </p:nvSpPr>
        <p:spPr>
          <a:xfrm>
            <a:off x="548640" y="3529584"/>
            <a:ext cx="6280883" cy="274320"/>
          </a:xfrm>
          <a:prstGeom prst="rect">
            <a:avLst/>
          </a:prstGeom>
          <a:noFill/>
          <a:ln/>
        </p:spPr>
        <p:txBody>
          <a:bodyPr wrap="square" lIns="0" tIns="0" rIns="0" bIns="0" rtlCol="0" anchor="t"/>
          <a:lstStyle/>
          <a:p>
            <a:pPr marL="0" indent="0" algn="ctr">
              <a:buNone/>
            </a:pPr>
            <a:r>
              <a:rPr lang="en-US" sz="1300" b="1" dirty="0">
                <a:solidFill>
                  <a:srgbClr val="525C69"/>
                </a:solidFill>
                <a:latin typeface="Calibri" pitchFamily="34" charset="0"/>
                <a:ea typeface="Calibri" pitchFamily="34" charset="-122"/>
                <a:cs typeface="Calibri" pitchFamily="34" charset="-120"/>
              </a:rPr>
              <a:t>wagi zamknięte · API dostawcy</a:t>
            </a:r>
            <a:endParaRPr lang="en-US" sz="1300" dirty="0"/>
          </a:p>
        </p:txBody>
      </p:sp>
      <p:sp>
        <p:nvSpPr>
          <p:cNvPr id="32" name="Text 25"/>
          <p:cNvSpPr txBox="1"/>
          <p:nvPr/>
        </p:nvSpPr>
        <p:spPr>
          <a:xfrm>
            <a:off x="6966683" y="3529584"/>
            <a:ext cx="4676372" cy="274320"/>
          </a:xfrm>
          <a:prstGeom prst="rect">
            <a:avLst/>
          </a:prstGeom>
          <a:noFill/>
          <a:ln/>
        </p:spPr>
        <p:txBody>
          <a:bodyPr wrap="square" lIns="0" tIns="0" rIns="0" bIns="0" rtlCol="0" anchor="t"/>
          <a:lstStyle/>
          <a:p>
            <a:pPr marL="0" indent="0" algn="ctr">
              <a:buNone/>
            </a:pPr>
            <a:r>
              <a:rPr lang="en-US" sz="1300" b="1" dirty="0">
                <a:solidFill>
                  <a:srgbClr val="525C69"/>
                </a:solidFill>
                <a:latin typeface="Calibri" pitchFamily="34" charset="0"/>
                <a:ea typeface="Calibri" pitchFamily="34" charset="-122"/>
                <a:cs typeface="Calibri" pitchFamily="34" charset="-120"/>
              </a:rPr>
              <a:t>wagi otwarte</a:t>
            </a:r>
            <a:endParaRPr lang="en-US" sz="1300" dirty="0"/>
          </a:p>
        </p:txBody>
      </p:sp>
      <p:sp>
        <p:nvSpPr>
          <p:cNvPr id="33" name="Shape 26"/>
          <p:cNvSpPr/>
          <p:nvPr/>
        </p:nvSpPr>
        <p:spPr>
          <a:xfrm>
            <a:off x="548640" y="3822192"/>
            <a:ext cx="6280883" cy="0"/>
          </a:xfrm>
          <a:prstGeom prst="line">
            <a:avLst/>
          </a:prstGeom>
          <a:noFill/>
          <a:ln w="19050">
            <a:solidFill>
              <a:srgbClr val="D5DAE1"/>
            </a:solidFill>
            <a:prstDash val="solid"/>
          </a:ln>
        </p:spPr>
        <p:txBody>
          <a:bodyPr/>
          <a:lstStyle/>
          <a:p>
            <a:endParaRPr lang="pl-PL"/>
          </a:p>
        </p:txBody>
      </p:sp>
      <p:sp>
        <p:nvSpPr>
          <p:cNvPr id="34" name="Shape 27"/>
          <p:cNvSpPr/>
          <p:nvPr/>
        </p:nvSpPr>
        <p:spPr>
          <a:xfrm>
            <a:off x="6966683" y="3822192"/>
            <a:ext cx="4676372" cy="0"/>
          </a:xfrm>
          <a:prstGeom prst="line">
            <a:avLst/>
          </a:prstGeom>
          <a:noFill/>
          <a:ln w="19050">
            <a:solidFill>
              <a:srgbClr val="D5DAE1"/>
            </a:solidFill>
            <a:prstDash val="solid"/>
          </a:ln>
        </p:spPr>
        <p:txBody>
          <a:bodyPr/>
          <a:lstStyle/>
          <a:p>
            <a:endParaRPr lang="pl-PL"/>
          </a:p>
        </p:txBody>
      </p:sp>
      <p:sp>
        <p:nvSpPr>
          <p:cNvPr id="35" name="Shape 28"/>
          <p:cNvSpPr/>
          <p:nvPr/>
        </p:nvSpPr>
        <p:spPr>
          <a:xfrm>
            <a:off x="548640" y="3895344"/>
            <a:ext cx="1467351" cy="1005840"/>
          </a:xfrm>
          <a:prstGeom prst="roundRect">
            <a:avLst>
              <a:gd name="adj" fmla="val 7273"/>
            </a:avLst>
          </a:prstGeom>
          <a:solidFill>
            <a:srgbClr val="F4F6F9"/>
          </a:solidFill>
          <a:ln w="12700">
            <a:solidFill>
              <a:srgbClr val="F4F6F9"/>
            </a:solidFill>
            <a:prstDash val="solid"/>
          </a:ln>
        </p:spPr>
        <p:txBody>
          <a:bodyPr/>
          <a:lstStyle/>
          <a:p>
            <a:endParaRPr lang="pl-PL"/>
          </a:p>
        </p:txBody>
      </p:sp>
      <p:sp>
        <p:nvSpPr>
          <p:cNvPr id="36" name="Text 29"/>
          <p:cNvSpPr txBox="1"/>
          <p:nvPr/>
        </p:nvSpPr>
        <p:spPr>
          <a:xfrm>
            <a:off x="548640" y="3968496"/>
            <a:ext cx="1467351" cy="256032"/>
          </a:xfrm>
          <a:prstGeom prst="rect">
            <a:avLst/>
          </a:prstGeom>
          <a:noFill/>
          <a:ln/>
        </p:spPr>
        <p:txBody>
          <a:bodyPr wrap="square" lIns="0" tIns="0" rIns="0" bIns="0" rtlCol="0" anchor="t"/>
          <a:lstStyle/>
          <a:p>
            <a:pPr marL="0" indent="0" algn="ctr">
              <a:buNone/>
            </a:pPr>
            <a:r>
              <a:rPr lang="en-US" sz="1250" dirty="0">
                <a:solidFill>
                  <a:srgbClr val="525C69"/>
                </a:solidFill>
                <a:latin typeface="Calibri" pitchFamily="34" charset="0"/>
                <a:ea typeface="Calibri" pitchFamily="34" charset="-122"/>
                <a:cs typeface="Calibri" pitchFamily="34" charset="-120"/>
              </a:rPr>
              <a:t>Claude</a:t>
            </a:r>
            <a:endParaRPr lang="en-US" sz="1250" dirty="0"/>
          </a:p>
        </p:txBody>
      </p:sp>
      <p:sp>
        <p:nvSpPr>
          <p:cNvPr id="37" name="Text 30"/>
          <p:cNvSpPr txBox="1"/>
          <p:nvPr/>
        </p:nvSpPr>
        <p:spPr>
          <a:xfrm>
            <a:off x="548640" y="4197096"/>
            <a:ext cx="1467351" cy="384048"/>
          </a:xfrm>
          <a:prstGeom prst="rect">
            <a:avLst/>
          </a:prstGeom>
          <a:noFill/>
          <a:ln/>
        </p:spPr>
        <p:txBody>
          <a:bodyPr wrap="square" lIns="0" tIns="0" rIns="0" bIns="0" rtlCol="0" anchor="t"/>
          <a:lstStyle/>
          <a:p>
            <a:pPr marL="0" indent="0" algn="ctr">
              <a:buNone/>
            </a:pPr>
            <a:r>
              <a:rPr lang="en-US" sz="2000" b="1" dirty="0">
                <a:solidFill>
                  <a:srgbClr val="2D3843"/>
                </a:solidFill>
                <a:latin typeface="Calibri" pitchFamily="34" charset="0"/>
                <a:ea typeface="Calibri" pitchFamily="34" charset="-122"/>
                <a:cs typeface="Calibri" pitchFamily="34" charset="-120"/>
              </a:rPr>
              <a:t>Opus 5</a:t>
            </a:r>
            <a:endParaRPr lang="en-US" sz="2000" dirty="0"/>
          </a:p>
        </p:txBody>
      </p:sp>
      <p:sp>
        <p:nvSpPr>
          <p:cNvPr id="38" name="Text 31"/>
          <p:cNvSpPr txBox="1"/>
          <p:nvPr/>
        </p:nvSpPr>
        <p:spPr>
          <a:xfrm>
            <a:off x="548640" y="4626864"/>
            <a:ext cx="1467351" cy="274320"/>
          </a:xfrm>
          <a:prstGeom prst="rect">
            <a:avLst/>
          </a:prstGeom>
          <a:noFill/>
          <a:ln/>
        </p:spPr>
        <p:txBody>
          <a:bodyPr wrap="square" lIns="0" tIns="0" rIns="0" bIns="0" rtlCol="0" anchor="t"/>
          <a:lstStyle/>
          <a:p>
            <a:pPr marL="0" indent="0" algn="ctr">
              <a:buNone/>
            </a:pPr>
            <a:r>
              <a:rPr lang="en-US" sz="1250" b="1" dirty="0">
                <a:solidFill>
                  <a:srgbClr val="3C5FA8"/>
                </a:solidFill>
                <a:latin typeface="Calibri" pitchFamily="34" charset="0"/>
                <a:ea typeface="Calibri" pitchFamily="34" charset="-122"/>
                <a:cs typeface="Calibri" pitchFamily="34" charset="-120"/>
              </a:rPr>
              <a:t>5 / 25 USD</a:t>
            </a:r>
            <a:endParaRPr lang="en-US" sz="1250" dirty="0"/>
          </a:p>
        </p:txBody>
      </p:sp>
      <p:sp>
        <p:nvSpPr>
          <p:cNvPr id="39" name="Shape 32"/>
          <p:cNvSpPr/>
          <p:nvPr/>
        </p:nvSpPr>
        <p:spPr>
          <a:xfrm>
            <a:off x="2153151" y="3895344"/>
            <a:ext cx="1467351" cy="1005840"/>
          </a:xfrm>
          <a:prstGeom prst="roundRect">
            <a:avLst>
              <a:gd name="adj" fmla="val 7273"/>
            </a:avLst>
          </a:prstGeom>
          <a:solidFill>
            <a:srgbClr val="F4F6F9"/>
          </a:solidFill>
          <a:ln w="12700">
            <a:solidFill>
              <a:srgbClr val="F4F6F9"/>
            </a:solidFill>
            <a:prstDash val="solid"/>
          </a:ln>
        </p:spPr>
        <p:txBody>
          <a:bodyPr/>
          <a:lstStyle/>
          <a:p>
            <a:endParaRPr lang="pl-PL"/>
          </a:p>
        </p:txBody>
      </p:sp>
      <p:sp>
        <p:nvSpPr>
          <p:cNvPr id="40" name="Text 33"/>
          <p:cNvSpPr txBox="1"/>
          <p:nvPr/>
        </p:nvSpPr>
        <p:spPr>
          <a:xfrm>
            <a:off x="2153151" y="3968496"/>
            <a:ext cx="1467351" cy="256032"/>
          </a:xfrm>
          <a:prstGeom prst="rect">
            <a:avLst/>
          </a:prstGeom>
          <a:noFill/>
          <a:ln/>
        </p:spPr>
        <p:txBody>
          <a:bodyPr wrap="square" lIns="0" tIns="0" rIns="0" bIns="0" rtlCol="0" anchor="t"/>
          <a:lstStyle/>
          <a:p>
            <a:pPr marL="0" indent="0" algn="ctr">
              <a:buNone/>
            </a:pPr>
            <a:r>
              <a:rPr lang="en-US" sz="1250" dirty="0">
                <a:solidFill>
                  <a:srgbClr val="525C69"/>
                </a:solidFill>
                <a:latin typeface="Calibri" pitchFamily="34" charset="0"/>
                <a:ea typeface="Calibri" pitchFamily="34" charset="-122"/>
                <a:cs typeface="Calibri" pitchFamily="34" charset="-120"/>
              </a:rPr>
              <a:t>Claude</a:t>
            </a:r>
            <a:endParaRPr lang="en-US" sz="1250" dirty="0"/>
          </a:p>
        </p:txBody>
      </p:sp>
      <p:sp>
        <p:nvSpPr>
          <p:cNvPr id="41" name="Text 34"/>
          <p:cNvSpPr txBox="1"/>
          <p:nvPr/>
        </p:nvSpPr>
        <p:spPr>
          <a:xfrm>
            <a:off x="2153151" y="4197096"/>
            <a:ext cx="1467351" cy="384048"/>
          </a:xfrm>
          <a:prstGeom prst="rect">
            <a:avLst/>
          </a:prstGeom>
          <a:noFill/>
          <a:ln/>
        </p:spPr>
        <p:txBody>
          <a:bodyPr wrap="square" lIns="0" tIns="0" rIns="0" bIns="0" rtlCol="0" anchor="t"/>
          <a:lstStyle/>
          <a:p>
            <a:pPr marL="0" indent="0" algn="ctr">
              <a:buNone/>
            </a:pPr>
            <a:r>
              <a:rPr lang="en-US" sz="2000" b="1" dirty="0">
                <a:solidFill>
                  <a:srgbClr val="2D3843"/>
                </a:solidFill>
                <a:latin typeface="Calibri" pitchFamily="34" charset="0"/>
                <a:ea typeface="Calibri" pitchFamily="34" charset="-122"/>
                <a:cs typeface="Calibri" pitchFamily="34" charset="-120"/>
              </a:rPr>
              <a:t>Sonnet 5</a:t>
            </a:r>
            <a:endParaRPr lang="en-US" sz="2000" dirty="0"/>
          </a:p>
        </p:txBody>
      </p:sp>
      <p:sp>
        <p:nvSpPr>
          <p:cNvPr id="42" name="Text 35"/>
          <p:cNvSpPr txBox="1"/>
          <p:nvPr/>
        </p:nvSpPr>
        <p:spPr>
          <a:xfrm>
            <a:off x="2153151" y="4626864"/>
            <a:ext cx="1467351" cy="274320"/>
          </a:xfrm>
          <a:prstGeom prst="rect">
            <a:avLst/>
          </a:prstGeom>
          <a:noFill/>
          <a:ln/>
        </p:spPr>
        <p:txBody>
          <a:bodyPr wrap="square" lIns="0" tIns="0" rIns="0" bIns="0" rtlCol="0" anchor="t"/>
          <a:lstStyle/>
          <a:p>
            <a:pPr marL="0" indent="0" algn="ctr">
              <a:buNone/>
            </a:pPr>
            <a:r>
              <a:rPr lang="en-US" sz="1250" b="1" dirty="0">
                <a:solidFill>
                  <a:srgbClr val="3C5FA8"/>
                </a:solidFill>
                <a:latin typeface="Calibri" pitchFamily="34" charset="0"/>
                <a:ea typeface="Calibri" pitchFamily="34" charset="-122"/>
                <a:cs typeface="Calibri" pitchFamily="34" charset="-120"/>
              </a:rPr>
              <a:t>2 / 10 USD</a:t>
            </a:r>
            <a:endParaRPr lang="en-US" sz="1250" dirty="0"/>
          </a:p>
        </p:txBody>
      </p:sp>
      <p:sp>
        <p:nvSpPr>
          <p:cNvPr id="43" name="Shape 36"/>
          <p:cNvSpPr/>
          <p:nvPr/>
        </p:nvSpPr>
        <p:spPr>
          <a:xfrm>
            <a:off x="3757661" y="3895344"/>
            <a:ext cx="1467351" cy="1005840"/>
          </a:xfrm>
          <a:prstGeom prst="roundRect">
            <a:avLst>
              <a:gd name="adj" fmla="val 7273"/>
            </a:avLst>
          </a:prstGeom>
          <a:solidFill>
            <a:srgbClr val="F4F6F9"/>
          </a:solidFill>
          <a:ln w="12700">
            <a:solidFill>
              <a:srgbClr val="F4F6F9"/>
            </a:solidFill>
            <a:prstDash val="solid"/>
          </a:ln>
        </p:spPr>
        <p:txBody>
          <a:bodyPr/>
          <a:lstStyle/>
          <a:p>
            <a:endParaRPr lang="pl-PL"/>
          </a:p>
        </p:txBody>
      </p:sp>
      <p:sp>
        <p:nvSpPr>
          <p:cNvPr id="44" name="Text 37"/>
          <p:cNvSpPr txBox="1"/>
          <p:nvPr/>
        </p:nvSpPr>
        <p:spPr>
          <a:xfrm>
            <a:off x="3757661" y="3968496"/>
            <a:ext cx="1467351" cy="256032"/>
          </a:xfrm>
          <a:prstGeom prst="rect">
            <a:avLst/>
          </a:prstGeom>
          <a:noFill/>
          <a:ln/>
        </p:spPr>
        <p:txBody>
          <a:bodyPr wrap="square" lIns="0" tIns="0" rIns="0" bIns="0" rtlCol="0" anchor="t"/>
          <a:lstStyle/>
          <a:p>
            <a:pPr marL="0" indent="0" algn="ctr">
              <a:buNone/>
            </a:pPr>
            <a:r>
              <a:rPr lang="en-US" sz="1250" dirty="0">
                <a:solidFill>
                  <a:srgbClr val="525C69"/>
                </a:solidFill>
                <a:latin typeface="Calibri" pitchFamily="34" charset="0"/>
                <a:ea typeface="Calibri" pitchFamily="34" charset="-122"/>
                <a:cs typeface="Calibri" pitchFamily="34" charset="-120"/>
              </a:rPr>
              <a:t>GPT-5.6</a:t>
            </a:r>
            <a:endParaRPr lang="en-US" sz="1250" dirty="0"/>
          </a:p>
        </p:txBody>
      </p:sp>
      <p:sp>
        <p:nvSpPr>
          <p:cNvPr id="45" name="Text 38"/>
          <p:cNvSpPr txBox="1"/>
          <p:nvPr/>
        </p:nvSpPr>
        <p:spPr>
          <a:xfrm>
            <a:off x="3757661" y="4197096"/>
            <a:ext cx="1467351" cy="384048"/>
          </a:xfrm>
          <a:prstGeom prst="rect">
            <a:avLst/>
          </a:prstGeom>
          <a:noFill/>
          <a:ln/>
        </p:spPr>
        <p:txBody>
          <a:bodyPr wrap="square" lIns="0" tIns="0" rIns="0" bIns="0" rtlCol="0" anchor="t"/>
          <a:lstStyle/>
          <a:p>
            <a:pPr marL="0" indent="0" algn="ctr">
              <a:buNone/>
            </a:pPr>
            <a:r>
              <a:rPr lang="en-US" sz="2000" b="1" dirty="0">
                <a:solidFill>
                  <a:srgbClr val="2D3843"/>
                </a:solidFill>
                <a:latin typeface="Calibri" pitchFamily="34" charset="0"/>
                <a:ea typeface="Calibri" pitchFamily="34" charset="-122"/>
                <a:cs typeface="Calibri" pitchFamily="34" charset="-120"/>
              </a:rPr>
              <a:t>Terra</a:t>
            </a:r>
            <a:endParaRPr lang="en-US" sz="2000" dirty="0"/>
          </a:p>
        </p:txBody>
      </p:sp>
      <p:sp>
        <p:nvSpPr>
          <p:cNvPr id="46" name="Text 39"/>
          <p:cNvSpPr txBox="1"/>
          <p:nvPr/>
        </p:nvSpPr>
        <p:spPr>
          <a:xfrm>
            <a:off x="3757661" y="4626864"/>
            <a:ext cx="1467351" cy="274320"/>
          </a:xfrm>
          <a:prstGeom prst="rect">
            <a:avLst/>
          </a:prstGeom>
          <a:noFill/>
          <a:ln/>
        </p:spPr>
        <p:txBody>
          <a:bodyPr wrap="square" lIns="0" tIns="0" rIns="0" bIns="0" rtlCol="0" anchor="t"/>
          <a:lstStyle/>
          <a:p>
            <a:pPr marL="0" indent="0" algn="ctr">
              <a:buNone/>
            </a:pPr>
            <a:r>
              <a:rPr lang="en-US" sz="1250" b="1" dirty="0">
                <a:solidFill>
                  <a:srgbClr val="3C5FA8"/>
                </a:solidFill>
                <a:latin typeface="Calibri" pitchFamily="34" charset="0"/>
                <a:ea typeface="Calibri" pitchFamily="34" charset="-122"/>
                <a:cs typeface="Calibri" pitchFamily="34" charset="-120"/>
              </a:rPr>
              <a:t>2 / 12 USD</a:t>
            </a:r>
            <a:endParaRPr lang="en-US" sz="1250" dirty="0"/>
          </a:p>
        </p:txBody>
      </p:sp>
      <p:sp>
        <p:nvSpPr>
          <p:cNvPr id="47" name="Shape 40"/>
          <p:cNvSpPr/>
          <p:nvPr/>
        </p:nvSpPr>
        <p:spPr>
          <a:xfrm>
            <a:off x="5362172" y="3895344"/>
            <a:ext cx="1467351" cy="1005840"/>
          </a:xfrm>
          <a:prstGeom prst="roundRect">
            <a:avLst>
              <a:gd name="adj" fmla="val 7273"/>
            </a:avLst>
          </a:prstGeom>
          <a:solidFill>
            <a:srgbClr val="F4F6F9"/>
          </a:solidFill>
          <a:ln w="12700">
            <a:solidFill>
              <a:srgbClr val="F4F6F9"/>
            </a:solidFill>
            <a:prstDash val="solid"/>
          </a:ln>
        </p:spPr>
        <p:txBody>
          <a:bodyPr/>
          <a:lstStyle/>
          <a:p>
            <a:endParaRPr lang="pl-PL"/>
          </a:p>
        </p:txBody>
      </p:sp>
      <p:sp>
        <p:nvSpPr>
          <p:cNvPr id="48" name="Text 41"/>
          <p:cNvSpPr txBox="1"/>
          <p:nvPr/>
        </p:nvSpPr>
        <p:spPr>
          <a:xfrm>
            <a:off x="5362172" y="3968496"/>
            <a:ext cx="1467351" cy="256032"/>
          </a:xfrm>
          <a:prstGeom prst="rect">
            <a:avLst/>
          </a:prstGeom>
          <a:noFill/>
          <a:ln/>
        </p:spPr>
        <p:txBody>
          <a:bodyPr wrap="square" lIns="0" tIns="0" rIns="0" bIns="0" rtlCol="0" anchor="t"/>
          <a:lstStyle/>
          <a:p>
            <a:pPr marL="0" indent="0" algn="ctr">
              <a:buNone/>
            </a:pPr>
            <a:r>
              <a:rPr lang="en-US" sz="1250" dirty="0">
                <a:solidFill>
                  <a:srgbClr val="525C69"/>
                </a:solidFill>
                <a:latin typeface="Calibri" pitchFamily="34" charset="0"/>
                <a:ea typeface="Calibri" pitchFamily="34" charset="-122"/>
                <a:cs typeface="Calibri" pitchFamily="34" charset="-120"/>
              </a:rPr>
              <a:t>GPT-5.6</a:t>
            </a:r>
            <a:endParaRPr lang="en-US" sz="1250" dirty="0"/>
          </a:p>
        </p:txBody>
      </p:sp>
      <p:sp>
        <p:nvSpPr>
          <p:cNvPr id="49" name="Text 42"/>
          <p:cNvSpPr txBox="1"/>
          <p:nvPr/>
        </p:nvSpPr>
        <p:spPr>
          <a:xfrm>
            <a:off x="5362172" y="4197096"/>
            <a:ext cx="1467351" cy="384048"/>
          </a:xfrm>
          <a:prstGeom prst="rect">
            <a:avLst/>
          </a:prstGeom>
          <a:noFill/>
          <a:ln/>
        </p:spPr>
        <p:txBody>
          <a:bodyPr wrap="square" lIns="0" tIns="0" rIns="0" bIns="0" rtlCol="0" anchor="t"/>
          <a:lstStyle/>
          <a:p>
            <a:pPr marL="0" indent="0" algn="ctr">
              <a:buNone/>
            </a:pPr>
            <a:r>
              <a:rPr lang="en-US" sz="2000" b="1" dirty="0">
                <a:solidFill>
                  <a:srgbClr val="2D3843"/>
                </a:solidFill>
                <a:latin typeface="Calibri" pitchFamily="34" charset="0"/>
                <a:ea typeface="Calibri" pitchFamily="34" charset="-122"/>
                <a:cs typeface="Calibri" pitchFamily="34" charset="-120"/>
              </a:rPr>
              <a:t>Luna</a:t>
            </a:r>
            <a:endParaRPr lang="en-US" sz="2000" dirty="0"/>
          </a:p>
        </p:txBody>
      </p:sp>
      <p:sp>
        <p:nvSpPr>
          <p:cNvPr id="50" name="Text 43"/>
          <p:cNvSpPr txBox="1"/>
          <p:nvPr/>
        </p:nvSpPr>
        <p:spPr>
          <a:xfrm>
            <a:off x="5362172" y="4626864"/>
            <a:ext cx="1467351" cy="274320"/>
          </a:xfrm>
          <a:prstGeom prst="rect">
            <a:avLst/>
          </a:prstGeom>
          <a:noFill/>
          <a:ln/>
        </p:spPr>
        <p:txBody>
          <a:bodyPr wrap="square" lIns="0" tIns="0" rIns="0" bIns="0" rtlCol="0" anchor="t"/>
          <a:lstStyle/>
          <a:p>
            <a:pPr marL="0" indent="0" algn="ctr">
              <a:buNone/>
            </a:pPr>
            <a:r>
              <a:rPr lang="en-US" sz="1250" b="1" dirty="0">
                <a:solidFill>
                  <a:srgbClr val="3C5FA8"/>
                </a:solidFill>
                <a:latin typeface="Calibri" pitchFamily="34" charset="0"/>
                <a:ea typeface="Calibri" pitchFamily="34" charset="-122"/>
                <a:cs typeface="Calibri" pitchFamily="34" charset="-120"/>
              </a:rPr>
              <a:t>0,20 / 1,20 USD</a:t>
            </a:r>
            <a:endParaRPr lang="en-US" sz="1250" dirty="0"/>
          </a:p>
        </p:txBody>
      </p:sp>
      <p:sp>
        <p:nvSpPr>
          <p:cNvPr id="51" name="Shape 44"/>
          <p:cNvSpPr/>
          <p:nvPr/>
        </p:nvSpPr>
        <p:spPr>
          <a:xfrm>
            <a:off x="6966683" y="3895344"/>
            <a:ext cx="1467351" cy="1005840"/>
          </a:xfrm>
          <a:prstGeom prst="roundRect">
            <a:avLst>
              <a:gd name="adj" fmla="val 7273"/>
            </a:avLst>
          </a:prstGeom>
          <a:solidFill>
            <a:srgbClr val="F4F6F9"/>
          </a:solidFill>
          <a:ln w="12700">
            <a:solidFill>
              <a:srgbClr val="F4F6F9"/>
            </a:solidFill>
            <a:prstDash val="solid"/>
          </a:ln>
        </p:spPr>
        <p:txBody>
          <a:bodyPr/>
          <a:lstStyle/>
          <a:p>
            <a:endParaRPr lang="pl-PL"/>
          </a:p>
        </p:txBody>
      </p:sp>
      <p:sp>
        <p:nvSpPr>
          <p:cNvPr id="52" name="Text 45"/>
          <p:cNvSpPr txBox="1"/>
          <p:nvPr/>
        </p:nvSpPr>
        <p:spPr>
          <a:xfrm>
            <a:off x="6966683" y="3968496"/>
            <a:ext cx="1467351" cy="256032"/>
          </a:xfrm>
          <a:prstGeom prst="rect">
            <a:avLst/>
          </a:prstGeom>
          <a:noFill/>
          <a:ln/>
        </p:spPr>
        <p:txBody>
          <a:bodyPr wrap="square" lIns="0" tIns="0" rIns="0" bIns="0" rtlCol="0" anchor="t"/>
          <a:lstStyle/>
          <a:p>
            <a:pPr marL="0" indent="0" algn="ctr">
              <a:buNone/>
            </a:pPr>
            <a:r>
              <a:rPr lang="en-US" sz="1250" dirty="0">
                <a:solidFill>
                  <a:srgbClr val="525C69"/>
                </a:solidFill>
                <a:latin typeface="Calibri" pitchFamily="34" charset="0"/>
                <a:ea typeface="Calibri" pitchFamily="34" charset="-122"/>
                <a:cs typeface="Calibri" pitchFamily="34" charset="-120"/>
              </a:rPr>
              <a:t>gpt-oss</a:t>
            </a:r>
            <a:endParaRPr lang="en-US" sz="1250" dirty="0"/>
          </a:p>
        </p:txBody>
      </p:sp>
      <p:sp>
        <p:nvSpPr>
          <p:cNvPr id="53" name="Text 46"/>
          <p:cNvSpPr txBox="1"/>
          <p:nvPr/>
        </p:nvSpPr>
        <p:spPr>
          <a:xfrm>
            <a:off x="6966683" y="4197096"/>
            <a:ext cx="1467351" cy="384048"/>
          </a:xfrm>
          <a:prstGeom prst="rect">
            <a:avLst/>
          </a:prstGeom>
          <a:noFill/>
          <a:ln/>
        </p:spPr>
        <p:txBody>
          <a:bodyPr wrap="square" lIns="0" tIns="0" rIns="0" bIns="0" rtlCol="0" anchor="t"/>
          <a:lstStyle/>
          <a:p>
            <a:pPr marL="0" indent="0" algn="ctr">
              <a:buNone/>
            </a:pPr>
            <a:r>
              <a:rPr lang="en-US" sz="2000" b="1" dirty="0">
                <a:solidFill>
                  <a:srgbClr val="2D3843"/>
                </a:solidFill>
                <a:latin typeface="Calibri" pitchFamily="34" charset="0"/>
                <a:ea typeface="Calibri" pitchFamily="34" charset="-122"/>
                <a:cs typeface="Calibri" pitchFamily="34" charset="-120"/>
              </a:rPr>
              <a:t>120b</a:t>
            </a:r>
            <a:endParaRPr lang="en-US" sz="2000" dirty="0"/>
          </a:p>
        </p:txBody>
      </p:sp>
      <p:sp>
        <p:nvSpPr>
          <p:cNvPr id="54" name="Text 47"/>
          <p:cNvSpPr txBox="1"/>
          <p:nvPr/>
        </p:nvSpPr>
        <p:spPr>
          <a:xfrm>
            <a:off x="6966683" y="4626864"/>
            <a:ext cx="1467351" cy="274320"/>
          </a:xfrm>
          <a:prstGeom prst="rect">
            <a:avLst/>
          </a:prstGeom>
          <a:noFill/>
          <a:ln/>
        </p:spPr>
        <p:txBody>
          <a:bodyPr wrap="square" lIns="0" tIns="0" rIns="0" bIns="0" rtlCol="0" anchor="t"/>
          <a:lstStyle/>
          <a:p>
            <a:pPr marL="0" indent="0" algn="ctr">
              <a:buNone/>
            </a:pPr>
            <a:r>
              <a:rPr lang="en-US" sz="1250" b="1" dirty="0">
                <a:solidFill>
                  <a:srgbClr val="3C5FA8"/>
                </a:solidFill>
                <a:latin typeface="Calibri" pitchFamily="34" charset="0"/>
                <a:ea typeface="Calibri" pitchFamily="34" charset="-122"/>
                <a:cs typeface="Calibri" pitchFamily="34" charset="-120"/>
              </a:rPr>
              <a:t>0,037 / 0,17 USD</a:t>
            </a:r>
            <a:endParaRPr lang="en-US" sz="1250" dirty="0"/>
          </a:p>
        </p:txBody>
      </p:sp>
      <p:sp>
        <p:nvSpPr>
          <p:cNvPr id="55" name="Shape 48"/>
          <p:cNvSpPr/>
          <p:nvPr/>
        </p:nvSpPr>
        <p:spPr>
          <a:xfrm>
            <a:off x="8571194" y="3895344"/>
            <a:ext cx="1467351" cy="1005840"/>
          </a:xfrm>
          <a:prstGeom prst="roundRect">
            <a:avLst>
              <a:gd name="adj" fmla="val 7273"/>
            </a:avLst>
          </a:prstGeom>
          <a:solidFill>
            <a:srgbClr val="F4F6F9"/>
          </a:solidFill>
          <a:ln w="12700">
            <a:solidFill>
              <a:srgbClr val="F4F6F9"/>
            </a:solidFill>
            <a:prstDash val="solid"/>
          </a:ln>
        </p:spPr>
        <p:txBody>
          <a:bodyPr/>
          <a:lstStyle/>
          <a:p>
            <a:endParaRPr lang="pl-PL"/>
          </a:p>
        </p:txBody>
      </p:sp>
      <p:sp>
        <p:nvSpPr>
          <p:cNvPr id="56" name="Text 49"/>
          <p:cNvSpPr txBox="1"/>
          <p:nvPr/>
        </p:nvSpPr>
        <p:spPr>
          <a:xfrm>
            <a:off x="8571194" y="3968496"/>
            <a:ext cx="1467351" cy="256032"/>
          </a:xfrm>
          <a:prstGeom prst="rect">
            <a:avLst/>
          </a:prstGeom>
          <a:noFill/>
          <a:ln/>
        </p:spPr>
        <p:txBody>
          <a:bodyPr wrap="square" lIns="0" tIns="0" rIns="0" bIns="0" rtlCol="0" anchor="t"/>
          <a:lstStyle/>
          <a:p>
            <a:pPr marL="0" indent="0" algn="ctr">
              <a:buNone/>
            </a:pPr>
            <a:r>
              <a:rPr lang="en-US" sz="1250" dirty="0">
                <a:solidFill>
                  <a:srgbClr val="525C69"/>
                </a:solidFill>
                <a:latin typeface="Calibri" pitchFamily="34" charset="0"/>
                <a:ea typeface="Calibri" pitchFamily="34" charset="-122"/>
                <a:cs typeface="Calibri" pitchFamily="34" charset="-120"/>
              </a:rPr>
              <a:t>gpt-oss</a:t>
            </a:r>
            <a:endParaRPr lang="en-US" sz="1250" dirty="0"/>
          </a:p>
        </p:txBody>
      </p:sp>
      <p:sp>
        <p:nvSpPr>
          <p:cNvPr id="57" name="Text 50"/>
          <p:cNvSpPr txBox="1"/>
          <p:nvPr/>
        </p:nvSpPr>
        <p:spPr>
          <a:xfrm>
            <a:off x="8571194" y="4197096"/>
            <a:ext cx="1467351" cy="384048"/>
          </a:xfrm>
          <a:prstGeom prst="rect">
            <a:avLst/>
          </a:prstGeom>
          <a:noFill/>
          <a:ln/>
        </p:spPr>
        <p:txBody>
          <a:bodyPr wrap="square" lIns="0" tIns="0" rIns="0" bIns="0" rtlCol="0" anchor="t"/>
          <a:lstStyle/>
          <a:p>
            <a:pPr marL="0" indent="0" algn="ctr">
              <a:buNone/>
            </a:pPr>
            <a:r>
              <a:rPr lang="en-US" sz="2000" b="1" dirty="0">
                <a:solidFill>
                  <a:srgbClr val="2D3843"/>
                </a:solidFill>
                <a:latin typeface="Calibri" pitchFamily="34" charset="0"/>
                <a:ea typeface="Calibri" pitchFamily="34" charset="-122"/>
                <a:cs typeface="Calibri" pitchFamily="34" charset="-120"/>
              </a:rPr>
              <a:t>20b</a:t>
            </a:r>
            <a:endParaRPr lang="en-US" sz="2000" dirty="0"/>
          </a:p>
        </p:txBody>
      </p:sp>
      <p:sp>
        <p:nvSpPr>
          <p:cNvPr id="58" name="Text 51"/>
          <p:cNvSpPr txBox="1"/>
          <p:nvPr/>
        </p:nvSpPr>
        <p:spPr>
          <a:xfrm>
            <a:off x="8571194" y="4626864"/>
            <a:ext cx="1467351" cy="274320"/>
          </a:xfrm>
          <a:prstGeom prst="rect">
            <a:avLst/>
          </a:prstGeom>
          <a:noFill/>
          <a:ln/>
        </p:spPr>
        <p:txBody>
          <a:bodyPr wrap="square" lIns="0" tIns="0" rIns="0" bIns="0" rtlCol="0" anchor="t"/>
          <a:lstStyle/>
          <a:p>
            <a:pPr marL="0" indent="0" algn="ctr">
              <a:buNone/>
            </a:pPr>
            <a:r>
              <a:rPr lang="en-US" sz="1250" b="1" dirty="0">
                <a:solidFill>
                  <a:srgbClr val="3C5FA8"/>
                </a:solidFill>
                <a:latin typeface="Calibri" pitchFamily="34" charset="0"/>
                <a:ea typeface="Calibri" pitchFamily="34" charset="-122"/>
                <a:cs typeface="Calibri" pitchFamily="34" charset="-120"/>
              </a:rPr>
              <a:t>0,030 / 0,14 USD</a:t>
            </a:r>
            <a:endParaRPr lang="en-US" sz="1250" dirty="0"/>
          </a:p>
        </p:txBody>
      </p:sp>
      <p:sp>
        <p:nvSpPr>
          <p:cNvPr id="59" name="Shape 52"/>
          <p:cNvSpPr/>
          <p:nvPr/>
        </p:nvSpPr>
        <p:spPr>
          <a:xfrm>
            <a:off x="10175704" y="3895344"/>
            <a:ext cx="1467351" cy="1005840"/>
          </a:xfrm>
          <a:prstGeom prst="roundRect">
            <a:avLst>
              <a:gd name="adj" fmla="val 7273"/>
            </a:avLst>
          </a:prstGeom>
          <a:solidFill>
            <a:srgbClr val="F4F6F9"/>
          </a:solidFill>
          <a:ln w="12700">
            <a:solidFill>
              <a:srgbClr val="F4F6F9"/>
            </a:solidFill>
            <a:prstDash val="solid"/>
          </a:ln>
        </p:spPr>
        <p:txBody>
          <a:bodyPr/>
          <a:lstStyle/>
          <a:p>
            <a:endParaRPr lang="pl-PL"/>
          </a:p>
        </p:txBody>
      </p:sp>
      <p:sp>
        <p:nvSpPr>
          <p:cNvPr id="60" name="Text 53"/>
          <p:cNvSpPr txBox="1"/>
          <p:nvPr/>
        </p:nvSpPr>
        <p:spPr>
          <a:xfrm>
            <a:off x="10175704" y="3968496"/>
            <a:ext cx="1467351" cy="256032"/>
          </a:xfrm>
          <a:prstGeom prst="rect">
            <a:avLst/>
          </a:prstGeom>
          <a:noFill/>
          <a:ln/>
        </p:spPr>
        <p:txBody>
          <a:bodyPr wrap="square" lIns="0" tIns="0" rIns="0" bIns="0" rtlCol="0" anchor="t"/>
          <a:lstStyle/>
          <a:p>
            <a:pPr marL="0" indent="0" algn="ctr">
              <a:buNone/>
            </a:pPr>
            <a:r>
              <a:rPr lang="en-US" sz="1250" dirty="0">
                <a:solidFill>
                  <a:srgbClr val="525C69"/>
                </a:solidFill>
                <a:latin typeface="Calibri" pitchFamily="34" charset="0"/>
                <a:ea typeface="Calibri" pitchFamily="34" charset="-122"/>
                <a:cs typeface="Calibri" pitchFamily="34" charset="-120"/>
              </a:rPr>
              <a:t>Qwen3.5</a:t>
            </a:r>
            <a:endParaRPr lang="en-US" sz="1250" dirty="0"/>
          </a:p>
        </p:txBody>
      </p:sp>
      <p:sp>
        <p:nvSpPr>
          <p:cNvPr id="61" name="Text 54"/>
          <p:cNvSpPr txBox="1"/>
          <p:nvPr/>
        </p:nvSpPr>
        <p:spPr>
          <a:xfrm>
            <a:off x="10175704" y="4197096"/>
            <a:ext cx="1467351" cy="384048"/>
          </a:xfrm>
          <a:prstGeom prst="rect">
            <a:avLst/>
          </a:prstGeom>
          <a:noFill/>
          <a:ln/>
        </p:spPr>
        <p:txBody>
          <a:bodyPr wrap="square" lIns="0" tIns="0" rIns="0" bIns="0" rtlCol="0" anchor="t"/>
          <a:lstStyle/>
          <a:p>
            <a:pPr marL="0" indent="0" algn="ctr">
              <a:buNone/>
            </a:pPr>
            <a:r>
              <a:rPr lang="en-US" sz="2000" b="1" dirty="0">
                <a:solidFill>
                  <a:srgbClr val="2D3843"/>
                </a:solidFill>
                <a:latin typeface="Calibri" pitchFamily="34" charset="0"/>
                <a:ea typeface="Calibri" pitchFamily="34" charset="-122"/>
                <a:cs typeface="Calibri" pitchFamily="34" charset="-120"/>
              </a:rPr>
              <a:t>9B</a:t>
            </a:r>
            <a:endParaRPr lang="en-US" sz="2000" dirty="0"/>
          </a:p>
        </p:txBody>
      </p:sp>
      <p:sp>
        <p:nvSpPr>
          <p:cNvPr id="62" name="Text 55"/>
          <p:cNvSpPr txBox="1"/>
          <p:nvPr/>
        </p:nvSpPr>
        <p:spPr>
          <a:xfrm>
            <a:off x="10175704" y="4626864"/>
            <a:ext cx="1467351" cy="274320"/>
          </a:xfrm>
          <a:prstGeom prst="rect">
            <a:avLst/>
          </a:prstGeom>
          <a:noFill/>
          <a:ln/>
        </p:spPr>
        <p:txBody>
          <a:bodyPr wrap="square" lIns="0" tIns="0" rIns="0" bIns="0" rtlCol="0" anchor="t"/>
          <a:lstStyle/>
          <a:p>
            <a:pPr marL="0" indent="0" algn="ctr">
              <a:buNone/>
            </a:pPr>
            <a:r>
              <a:rPr lang="en-US" sz="1250" b="1" dirty="0">
                <a:solidFill>
                  <a:srgbClr val="3C5FA8"/>
                </a:solidFill>
                <a:latin typeface="Calibri" pitchFamily="34" charset="0"/>
                <a:ea typeface="Calibri" pitchFamily="34" charset="-122"/>
                <a:cs typeface="Calibri" pitchFamily="34" charset="-120"/>
              </a:rPr>
              <a:t>lokalnie</a:t>
            </a:r>
            <a:endParaRPr lang="en-US" sz="1250" dirty="0"/>
          </a:p>
        </p:txBody>
      </p:sp>
      <p:sp>
        <p:nvSpPr>
          <p:cNvPr id="63" name="Text 56"/>
          <p:cNvSpPr txBox="1"/>
          <p:nvPr/>
        </p:nvSpPr>
        <p:spPr>
          <a:xfrm>
            <a:off x="548640" y="4956048"/>
            <a:ext cx="11094415" cy="256032"/>
          </a:xfrm>
          <a:prstGeom prst="rect">
            <a:avLst/>
          </a:prstGeom>
          <a:noFill/>
          <a:ln/>
        </p:spPr>
        <p:txBody>
          <a:bodyPr wrap="square" lIns="0" tIns="0" rIns="0" bIns="0" rtlCol="0" anchor="t"/>
          <a:lstStyle/>
          <a:p>
            <a:pPr marL="0" indent="0">
              <a:buNone/>
            </a:pPr>
            <a:r>
              <a:rPr lang="en-US" sz="1200" dirty="0">
                <a:solidFill>
                  <a:srgbClr val="525C69"/>
                </a:solidFill>
                <a:latin typeface="Calibri" pitchFamily="34" charset="0"/>
                <a:ea typeface="Calibri" pitchFamily="34" charset="-122"/>
                <a:cs typeface="Calibri" pitchFamily="34" charset="-120"/>
              </a:rPr>
              <a:t>Cena w USD za milion tokenów: wejście / wyjście. Qwen3.5 9B uruchamiany lokalnie (Ollama, RTX 5070 Ti, 16 GB).</a:t>
            </a:r>
            <a:endParaRPr lang="en-US" sz="1200" dirty="0"/>
          </a:p>
        </p:txBody>
      </p:sp>
      <p:sp>
        <p:nvSpPr>
          <p:cNvPr id="64" name="Text 57"/>
          <p:cNvSpPr txBox="1"/>
          <p:nvPr/>
        </p:nvSpPr>
        <p:spPr>
          <a:xfrm>
            <a:off x="548640" y="5266944"/>
            <a:ext cx="11094415" cy="457200"/>
          </a:xfrm>
          <a:prstGeom prst="rect">
            <a:avLst/>
          </a:prstGeom>
          <a:noFill/>
          <a:ln/>
        </p:spPr>
        <p:txBody>
          <a:bodyPr wrap="square" lIns="0" tIns="0" rIns="0" bIns="0" rtlCol="0" anchor="t"/>
          <a:lstStyle/>
          <a:p>
            <a:pPr marL="0" indent="0">
              <a:buNone/>
            </a:pPr>
            <a:r>
              <a:rPr lang="en-US" sz="1300" b="1" dirty="0">
                <a:solidFill>
                  <a:srgbClr val="2D3843"/>
                </a:solidFill>
                <a:latin typeface="Calibri" pitchFamily="34" charset="0"/>
                <a:ea typeface="Calibri" pitchFamily="34" charset="-122"/>
                <a:cs typeface="Calibri" pitchFamily="34" charset="-120"/>
              </a:rPr>
              <a:t>Wariant bez kodu (H6): </a:t>
            </a:r>
            <a:r>
              <a:rPr lang="en-US" sz="1300" dirty="0">
                <a:solidFill>
                  <a:srgbClr val="2D3843"/>
                </a:solidFill>
                <a:latin typeface="Calibri" pitchFamily="34" charset="0"/>
                <a:ea typeface="Calibri" pitchFamily="34" charset="-122"/>
                <a:cs typeface="Calibri" pitchFamily="34" charset="-120"/>
              </a:rPr>
              <a:t>te same 360 ostrzeżeń, jedna ocena na ostrzeżenie</a:t>
            </a:r>
            <a:endParaRPr lang="en-US" sz="1300" dirty="0"/>
          </a:p>
          <a:p>
            <a:pPr marL="0" indent="0">
              <a:buNone/>
            </a:pPr>
            <a:r>
              <a:rPr lang="en-US" sz="1300" b="1" dirty="0">
                <a:solidFill>
                  <a:srgbClr val="2D3843"/>
                </a:solidFill>
                <a:latin typeface="Calibri" pitchFamily="34" charset="0"/>
                <a:ea typeface="Calibri" pitchFamily="34" charset="-122"/>
                <a:cs typeface="Calibri" pitchFamily="34" charset="-120"/>
              </a:rPr>
              <a:t>Statystyka: </a:t>
            </a:r>
            <a:r>
              <a:rPr lang="en-US" sz="1300" dirty="0">
                <a:solidFill>
                  <a:srgbClr val="2D3843"/>
                </a:solidFill>
                <a:latin typeface="Calibri" pitchFamily="34" charset="0"/>
                <a:ea typeface="Calibri" pitchFamily="34" charset="-122"/>
                <a:cs typeface="Calibri" pitchFamily="34" charset="-120"/>
              </a:rPr>
              <a:t>ostrzeżenia jednej reguły mają podobne etykiety (ICC = 0,617), więc losuję całe reguły; korekta Holma dla 22 testów</a:t>
            </a:r>
            <a:endParaRPr lang="en-US" sz="1300" dirty="0"/>
          </a:p>
        </p:txBody>
      </p:sp>
      <p:sp>
        <p:nvSpPr>
          <p:cNvPr id="66" name="Text 58"/>
          <p:cNvSpPr txBox="1"/>
          <p:nvPr/>
        </p:nvSpPr>
        <p:spPr>
          <a:xfrm>
            <a:off x="10725912" y="6382512"/>
            <a:ext cx="914400" cy="237744"/>
          </a:xfrm>
          <a:prstGeom prst="rect">
            <a:avLst/>
          </a:prstGeom>
          <a:noFill/>
          <a:ln/>
        </p:spPr>
        <p:txBody>
          <a:bodyPr wrap="square" lIns="0" tIns="0" rIns="0" bIns="0" rtlCol="0" anchor="t"/>
          <a:lstStyle/>
          <a:p>
            <a:pPr marL="0" indent="0" algn="r">
              <a:buNone/>
            </a:pPr>
            <a:r>
              <a:rPr lang="en-US" sz="1100" dirty="0">
                <a:solidFill>
                  <a:srgbClr val="525C69"/>
                </a:solidFill>
                <a:latin typeface="Calibri" pitchFamily="34" charset="0"/>
                <a:ea typeface="Calibri" pitchFamily="34" charset="-122"/>
                <a:cs typeface="Calibri" pitchFamily="34" charset="-120"/>
              </a:rPr>
              <a:t>7 / 15</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566928"/>
            <a:ext cx="11094415" cy="731520"/>
          </a:xfrm>
          <a:prstGeom prst="rect">
            <a:avLst/>
          </a:prstGeom>
          <a:noFill/>
          <a:ln/>
        </p:spPr>
        <p:txBody>
          <a:bodyPr wrap="square" lIns="0" tIns="0" rIns="0" bIns="0" rtlCol="0" anchor="t"/>
          <a:lstStyle/>
          <a:p>
            <a:pPr marL="0" indent="0" algn="l">
              <a:buNone/>
            </a:pPr>
            <a:r>
              <a:rPr lang="en-US" sz="3000" b="1" dirty="0">
                <a:solidFill>
                  <a:srgbClr val="2D3843"/>
                </a:solidFill>
                <a:latin typeface="Calibri" pitchFamily="34" charset="0"/>
                <a:ea typeface="Calibri" pitchFamily="34" charset="-122"/>
                <a:cs typeface="Calibri" pitchFamily="34" charset="-120"/>
              </a:rPr>
              <a:t>Każdy model filtruje, nie każdy bezpiecznie</a:t>
            </a:r>
            <a:endParaRPr lang="en-US" sz="3000" dirty="0"/>
          </a:p>
        </p:txBody>
      </p:sp>
      <p:sp>
        <p:nvSpPr>
          <p:cNvPr id="3" name="Text 1"/>
          <p:cNvSpPr txBox="1"/>
          <p:nvPr/>
        </p:nvSpPr>
        <p:spPr>
          <a:xfrm>
            <a:off x="548640" y="274320"/>
            <a:ext cx="10058400" cy="274320"/>
          </a:xfrm>
          <a:prstGeom prst="rect">
            <a:avLst/>
          </a:prstGeom>
          <a:noFill/>
          <a:ln/>
        </p:spPr>
        <p:txBody>
          <a:bodyPr wrap="square" lIns="0" tIns="0" rIns="0" bIns="0" rtlCol="0" anchor="t"/>
          <a:lstStyle/>
          <a:p>
            <a:pPr marL="0" indent="0">
              <a:buNone/>
            </a:pPr>
            <a:r>
              <a:rPr lang="en-US" sz="1300" b="1" kern="0" spc="150" dirty="0">
                <a:solidFill>
                  <a:srgbClr val="3C5FA8"/>
                </a:solidFill>
                <a:latin typeface="Calibri" pitchFamily="34" charset="0"/>
                <a:ea typeface="Calibri" pitchFamily="34" charset="-122"/>
                <a:cs typeface="Calibri" pitchFamily="34" charset="-120"/>
              </a:rPr>
              <a:t>WYNIKI · H1</a:t>
            </a:r>
            <a:endParaRPr lang="en-US" sz="1300" dirty="0"/>
          </a:p>
        </p:txBody>
      </p:sp>
      <p:sp>
        <p:nvSpPr>
          <p:cNvPr id="4" name="Text 2"/>
          <p:cNvSpPr txBox="1"/>
          <p:nvPr/>
        </p:nvSpPr>
        <p:spPr>
          <a:xfrm>
            <a:off x="548640" y="1417320"/>
            <a:ext cx="3126072" cy="310896"/>
          </a:xfrm>
          <a:prstGeom prst="rect">
            <a:avLst/>
          </a:prstGeom>
          <a:noFill/>
          <a:ln/>
        </p:spPr>
        <p:txBody>
          <a:bodyPr wrap="square" lIns="0" tIns="0" rIns="0" bIns="0" rtlCol="0" anchor="t"/>
          <a:lstStyle/>
          <a:p>
            <a:pPr marL="0" indent="0" algn="r">
              <a:buNone/>
            </a:pPr>
            <a:r>
              <a:rPr lang="en-US" sz="1500" b="1" dirty="0">
                <a:solidFill>
                  <a:srgbClr val="C0392B"/>
                </a:solidFill>
                <a:latin typeface="Calibri" pitchFamily="34" charset="0"/>
                <a:ea typeface="Calibri" pitchFamily="34" charset="-122"/>
                <a:cs typeface="Calibri" pitchFamily="34" charset="-120"/>
              </a:rPr>
              <a:t>utracone prawdziwe ze 144</a:t>
            </a:r>
            <a:endParaRPr lang="en-US" sz="1500" dirty="0"/>
          </a:p>
        </p:txBody>
      </p:sp>
      <p:sp>
        <p:nvSpPr>
          <p:cNvPr id="5" name="Text 3"/>
          <p:cNvSpPr txBox="1"/>
          <p:nvPr/>
        </p:nvSpPr>
        <p:spPr>
          <a:xfrm>
            <a:off x="3894168" y="1417320"/>
            <a:ext cx="3931920" cy="310896"/>
          </a:xfrm>
          <a:prstGeom prst="rect">
            <a:avLst/>
          </a:prstGeom>
          <a:noFill/>
          <a:ln/>
        </p:spPr>
        <p:txBody>
          <a:bodyPr wrap="square" lIns="0" tIns="0" rIns="0" bIns="0" rtlCol="0" anchor="t"/>
          <a:lstStyle/>
          <a:p>
            <a:pPr marL="0" indent="0">
              <a:buNone/>
            </a:pPr>
            <a:r>
              <a:rPr lang="en-US" sz="1500" b="1" dirty="0">
                <a:solidFill>
                  <a:srgbClr val="2E8B57"/>
                </a:solidFill>
                <a:latin typeface="Calibri" pitchFamily="34" charset="0"/>
                <a:ea typeface="Calibri" pitchFamily="34" charset="-122"/>
                <a:cs typeface="Calibri" pitchFamily="34" charset="-120"/>
              </a:rPr>
              <a:t>usunięte fałszywe z 216</a:t>
            </a:r>
            <a:endParaRPr lang="en-US" sz="1500" dirty="0"/>
          </a:p>
        </p:txBody>
      </p:sp>
      <p:graphicFrame>
        <p:nvGraphicFramePr>
          <p:cNvPr id="6" name="Chart 0" descr="Usunięte fałszywe i utracone prawdziwe alarmy dla siedmiu modeli"/>
          <p:cNvGraphicFramePr/>
          <p:nvPr/>
        </p:nvGraphicFramePr>
        <p:xfrm>
          <a:off x="411480" y="1810512"/>
          <a:ext cx="7818120" cy="3840480"/>
        </p:xfrm>
        <a:graphic>
          <a:graphicData uri="http://schemas.openxmlformats.org/drawingml/2006/chart">
            <c:chart xmlns:c="http://schemas.openxmlformats.org/drawingml/2006/chart" xmlns:r="http://schemas.openxmlformats.org/officeDocument/2006/relationships" r:id="rId3"/>
          </a:graphicData>
        </a:graphic>
      </p:graphicFrame>
      <p:sp>
        <p:nvSpPr>
          <p:cNvPr id="7" name="Shape 4"/>
          <p:cNvSpPr/>
          <p:nvPr/>
        </p:nvSpPr>
        <p:spPr>
          <a:xfrm>
            <a:off x="8458200" y="1463040"/>
            <a:ext cx="3182112" cy="1417320"/>
          </a:xfrm>
          <a:prstGeom prst="roundRect">
            <a:avLst>
              <a:gd name="adj" fmla="val 5161"/>
            </a:avLst>
          </a:prstGeom>
          <a:solidFill>
            <a:srgbClr val="E6F2EB"/>
          </a:solidFill>
          <a:ln w="12700">
            <a:solidFill>
              <a:srgbClr val="E6F2EB"/>
            </a:solidFill>
            <a:prstDash val="solid"/>
          </a:ln>
        </p:spPr>
        <p:txBody>
          <a:bodyPr/>
          <a:lstStyle/>
          <a:p>
            <a:endParaRPr lang="pl-PL"/>
          </a:p>
        </p:txBody>
      </p:sp>
      <p:sp>
        <p:nvSpPr>
          <p:cNvPr id="8" name="Shape 5"/>
          <p:cNvSpPr/>
          <p:nvPr/>
        </p:nvSpPr>
        <p:spPr>
          <a:xfrm>
            <a:off x="8641080" y="1609344"/>
            <a:ext cx="457200" cy="457200"/>
          </a:xfrm>
          <a:prstGeom prst="ellipse">
            <a:avLst/>
          </a:prstGeom>
          <a:solidFill>
            <a:srgbClr val="2E8B57"/>
          </a:solidFill>
          <a:ln w="12700">
            <a:solidFill>
              <a:srgbClr val="2E8B57"/>
            </a:solidFill>
            <a:prstDash val="solid"/>
          </a:ln>
        </p:spPr>
        <p:txBody>
          <a:bodyPr/>
          <a:lstStyle/>
          <a:p>
            <a:endParaRPr lang="pl-PL"/>
          </a:p>
        </p:txBody>
      </p:sp>
      <p:pic>
        <p:nvPicPr>
          <p:cNvPr id="9" name="Image 0" descr="preencoded.png"/>
          <p:cNvPicPr>
            <a:picLocks noChangeAspect="1"/>
          </p:cNvPicPr>
          <p:nvPr/>
        </p:nvPicPr>
        <p:blipFill>
          <a:blip r:embed="rId4"/>
          <a:stretch>
            <a:fillRect/>
          </a:stretch>
        </p:blipFill>
        <p:spPr>
          <a:xfrm>
            <a:off x="8746236" y="1714500"/>
            <a:ext cx="246888" cy="246888"/>
          </a:xfrm>
          <a:prstGeom prst="rect">
            <a:avLst/>
          </a:prstGeom>
        </p:spPr>
      </p:pic>
      <p:sp>
        <p:nvSpPr>
          <p:cNvPr id="10" name="Text 6"/>
          <p:cNvSpPr txBox="1"/>
          <p:nvPr/>
        </p:nvSpPr>
        <p:spPr>
          <a:xfrm>
            <a:off x="9208008" y="1627632"/>
            <a:ext cx="914400" cy="411480"/>
          </a:xfrm>
          <a:prstGeom prst="rect">
            <a:avLst/>
          </a:prstGeom>
          <a:noFill/>
          <a:ln/>
        </p:spPr>
        <p:txBody>
          <a:bodyPr wrap="square" lIns="0" tIns="0" rIns="0" bIns="0" rtlCol="0" anchor="t"/>
          <a:lstStyle/>
          <a:p>
            <a:pPr marL="0" indent="0">
              <a:buNone/>
            </a:pPr>
            <a:r>
              <a:rPr lang="en-US" sz="2400" b="1" dirty="0">
                <a:solidFill>
                  <a:srgbClr val="2E8B57"/>
                </a:solidFill>
                <a:latin typeface="Calibri" pitchFamily="34" charset="0"/>
                <a:ea typeface="Calibri" pitchFamily="34" charset="-122"/>
                <a:cs typeface="Calibri" pitchFamily="34" charset="-120"/>
              </a:rPr>
              <a:t>H1</a:t>
            </a:r>
            <a:endParaRPr lang="en-US" sz="2400" dirty="0"/>
          </a:p>
        </p:txBody>
      </p:sp>
      <p:sp>
        <p:nvSpPr>
          <p:cNvPr id="11" name="Text 7"/>
          <p:cNvSpPr txBox="1"/>
          <p:nvPr/>
        </p:nvSpPr>
        <p:spPr>
          <a:xfrm>
            <a:off x="9784080" y="1682496"/>
            <a:ext cx="1737360" cy="329184"/>
          </a:xfrm>
          <a:prstGeom prst="rect">
            <a:avLst/>
          </a:prstGeom>
          <a:noFill/>
          <a:ln/>
        </p:spPr>
        <p:txBody>
          <a:bodyPr wrap="square" lIns="0" tIns="0" rIns="0" bIns="0" rtlCol="0" anchor="t"/>
          <a:lstStyle/>
          <a:p>
            <a:pPr marL="0" indent="0">
              <a:buNone/>
            </a:pPr>
            <a:r>
              <a:rPr lang="en-US" sz="1600" b="1" dirty="0">
                <a:solidFill>
                  <a:srgbClr val="2D3843"/>
                </a:solidFill>
                <a:latin typeface="Calibri" pitchFamily="34" charset="0"/>
                <a:ea typeface="Calibri" pitchFamily="34" charset="-122"/>
                <a:cs typeface="Calibri" pitchFamily="34" charset="-120"/>
              </a:rPr>
              <a:t>5 z 7 modeli</a:t>
            </a:r>
            <a:endParaRPr lang="en-US" sz="1600" dirty="0"/>
          </a:p>
        </p:txBody>
      </p:sp>
      <p:sp>
        <p:nvSpPr>
          <p:cNvPr id="12" name="Text 8"/>
          <p:cNvSpPr txBox="1"/>
          <p:nvPr/>
        </p:nvSpPr>
        <p:spPr>
          <a:xfrm>
            <a:off x="8641080" y="2157984"/>
            <a:ext cx="2834640" cy="685800"/>
          </a:xfrm>
          <a:prstGeom prst="rect">
            <a:avLst/>
          </a:prstGeom>
          <a:noFill/>
          <a:ln/>
        </p:spPr>
        <p:txBody>
          <a:bodyPr wrap="square" lIns="0" tIns="0" rIns="0" bIns="0" rtlCol="0" anchor="t"/>
          <a:lstStyle/>
          <a:p>
            <a:pPr marL="0" indent="0">
              <a:buNone/>
            </a:pPr>
            <a:r>
              <a:rPr lang="en-US" sz="1350" dirty="0">
                <a:solidFill>
                  <a:srgbClr val="525C69"/>
                </a:solidFill>
                <a:latin typeface="Calibri" pitchFamily="34" charset="0"/>
                <a:ea typeface="Calibri" pitchFamily="34" charset="-122"/>
                <a:cs typeface="Calibri" pitchFamily="34" charset="-120"/>
              </a:rPr>
              <a:t>wzrost F1 względem surowego raportu: cały przedział ufności powyżej zera</a:t>
            </a:r>
            <a:endParaRPr lang="en-US" sz="1350" dirty="0"/>
          </a:p>
        </p:txBody>
      </p:sp>
      <p:sp>
        <p:nvSpPr>
          <p:cNvPr id="13" name="Shape 9"/>
          <p:cNvSpPr/>
          <p:nvPr/>
        </p:nvSpPr>
        <p:spPr>
          <a:xfrm>
            <a:off x="8458200" y="3017520"/>
            <a:ext cx="3182112" cy="1188720"/>
          </a:xfrm>
          <a:prstGeom prst="roundRect">
            <a:avLst>
              <a:gd name="adj" fmla="val 6154"/>
            </a:avLst>
          </a:prstGeom>
          <a:solidFill>
            <a:srgbClr val="F9EAE8"/>
          </a:solidFill>
          <a:ln w="12700">
            <a:solidFill>
              <a:srgbClr val="F9EAE8"/>
            </a:solidFill>
            <a:prstDash val="solid"/>
          </a:ln>
        </p:spPr>
        <p:txBody>
          <a:bodyPr/>
          <a:lstStyle/>
          <a:p>
            <a:endParaRPr lang="pl-PL"/>
          </a:p>
        </p:txBody>
      </p:sp>
      <p:sp>
        <p:nvSpPr>
          <p:cNvPr id="14" name="Text 10"/>
          <p:cNvSpPr txBox="1"/>
          <p:nvPr/>
        </p:nvSpPr>
        <p:spPr>
          <a:xfrm>
            <a:off x="8641080" y="3127248"/>
            <a:ext cx="2834640" cy="310896"/>
          </a:xfrm>
          <a:prstGeom prst="rect">
            <a:avLst/>
          </a:prstGeom>
          <a:noFill/>
          <a:ln/>
        </p:spPr>
        <p:txBody>
          <a:bodyPr wrap="square" lIns="0" tIns="0" rIns="0" bIns="0" rtlCol="0" anchor="t"/>
          <a:lstStyle/>
          <a:p>
            <a:pPr marL="0" indent="0">
              <a:buNone/>
            </a:pPr>
            <a:r>
              <a:rPr lang="en-US" sz="1500" b="1" dirty="0">
                <a:solidFill>
                  <a:srgbClr val="C0392B"/>
                </a:solidFill>
                <a:latin typeface="Calibri" pitchFamily="34" charset="0"/>
                <a:ea typeface="Calibri" pitchFamily="34" charset="-122"/>
                <a:cs typeface="Calibri" pitchFamily="34" charset="-120"/>
              </a:rPr>
              <a:t>gpt-oss-20b i Qwen3.5 9B</a:t>
            </a:r>
            <a:endParaRPr lang="en-US" sz="1500" dirty="0"/>
          </a:p>
        </p:txBody>
      </p:sp>
      <p:sp>
        <p:nvSpPr>
          <p:cNvPr id="15" name="Text 11"/>
          <p:cNvSpPr txBox="1"/>
          <p:nvPr/>
        </p:nvSpPr>
        <p:spPr>
          <a:xfrm>
            <a:off x="8641080" y="3474720"/>
            <a:ext cx="2834640" cy="685800"/>
          </a:xfrm>
          <a:prstGeom prst="rect">
            <a:avLst/>
          </a:prstGeom>
          <a:noFill/>
          <a:ln/>
        </p:spPr>
        <p:txBody>
          <a:bodyPr wrap="square" lIns="0" tIns="0" rIns="0" bIns="0" rtlCol="0" anchor="t"/>
          <a:lstStyle/>
          <a:p>
            <a:pPr marL="0" indent="0">
              <a:buNone/>
            </a:pPr>
            <a:r>
              <a:rPr lang="en-US" sz="1350" dirty="0">
                <a:solidFill>
                  <a:srgbClr val="2D3843"/>
                </a:solidFill>
                <a:latin typeface="Calibri" pitchFamily="34" charset="0"/>
                <a:ea typeface="Calibri" pitchFamily="34" charset="-122"/>
                <a:cs typeface="Calibri" pitchFamily="34" charset="-120"/>
              </a:rPr>
              <a:t>przedział przyrostu F1 obejmuje zero; tracą 25% i 38% prawdziwych</a:t>
            </a:r>
            <a:endParaRPr lang="en-US" sz="1350" dirty="0"/>
          </a:p>
        </p:txBody>
      </p:sp>
      <p:sp>
        <p:nvSpPr>
          <p:cNvPr id="16" name="Shape 12"/>
          <p:cNvSpPr/>
          <p:nvPr/>
        </p:nvSpPr>
        <p:spPr>
          <a:xfrm>
            <a:off x="8458200" y="4343400"/>
            <a:ext cx="3182112" cy="1280160"/>
          </a:xfrm>
          <a:prstGeom prst="roundRect">
            <a:avLst>
              <a:gd name="adj" fmla="val 5714"/>
            </a:avLst>
          </a:prstGeom>
          <a:solidFill>
            <a:srgbClr val="F4F6F9"/>
          </a:solidFill>
          <a:ln w="12700">
            <a:solidFill>
              <a:srgbClr val="F4F6F9"/>
            </a:solidFill>
            <a:prstDash val="solid"/>
          </a:ln>
        </p:spPr>
        <p:txBody>
          <a:bodyPr/>
          <a:lstStyle/>
          <a:p>
            <a:endParaRPr lang="pl-PL"/>
          </a:p>
        </p:txBody>
      </p:sp>
      <p:sp>
        <p:nvSpPr>
          <p:cNvPr id="17" name="Text 13"/>
          <p:cNvSpPr txBox="1"/>
          <p:nvPr/>
        </p:nvSpPr>
        <p:spPr>
          <a:xfrm>
            <a:off x="8641080" y="4453128"/>
            <a:ext cx="2834640" cy="310896"/>
          </a:xfrm>
          <a:prstGeom prst="rect">
            <a:avLst/>
          </a:prstGeom>
          <a:noFill/>
          <a:ln/>
        </p:spPr>
        <p:txBody>
          <a:bodyPr wrap="square" lIns="0" tIns="0" rIns="0" bIns="0" rtlCol="0" anchor="t"/>
          <a:lstStyle/>
          <a:p>
            <a:pPr marL="0" indent="0">
              <a:buNone/>
            </a:pPr>
            <a:r>
              <a:rPr lang="en-US" sz="1500" b="1" dirty="0">
                <a:solidFill>
                  <a:srgbClr val="2D3843"/>
                </a:solidFill>
                <a:latin typeface="Calibri" pitchFamily="34" charset="0"/>
                <a:ea typeface="Calibri" pitchFamily="34" charset="-122"/>
                <a:cs typeface="Calibri" pitchFamily="34" charset="-120"/>
              </a:rPr>
              <a:t>Baza błędów: 43 prawdziwe</a:t>
            </a:r>
            <a:endParaRPr lang="en-US" sz="1500" dirty="0"/>
          </a:p>
        </p:txBody>
      </p:sp>
      <p:sp>
        <p:nvSpPr>
          <p:cNvPr id="18" name="Text 14"/>
          <p:cNvSpPr txBox="1"/>
          <p:nvPr/>
        </p:nvSpPr>
        <p:spPr>
          <a:xfrm>
            <a:off x="8641080" y="4791456"/>
            <a:ext cx="2834640" cy="731520"/>
          </a:xfrm>
          <a:prstGeom prst="rect">
            <a:avLst/>
          </a:prstGeom>
          <a:noFill/>
          <a:ln/>
        </p:spPr>
        <p:txBody>
          <a:bodyPr wrap="square" lIns="0" tIns="0" rIns="0" bIns="0" rtlCol="0" anchor="t"/>
          <a:lstStyle/>
          <a:p>
            <a:pPr marL="0" indent="0">
              <a:buNone/>
            </a:pPr>
            <a:r>
              <a:rPr lang="en-US" sz="1350" dirty="0">
                <a:solidFill>
                  <a:srgbClr val="2D3843"/>
                </a:solidFill>
                <a:latin typeface="Calibri" pitchFamily="34" charset="0"/>
                <a:ea typeface="Calibri" pitchFamily="34" charset="-122"/>
                <a:cs typeface="Calibri" pitchFamily="34" charset="-120"/>
              </a:rPr>
              <a:t>Opus, Sonnet i Luna tracą po 1, Qwen aż 7: najwięcej w obu zbiorach</a:t>
            </a:r>
            <a:endParaRPr lang="en-US" sz="1350" dirty="0"/>
          </a:p>
        </p:txBody>
      </p:sp>
      <p:sp>
        <p:nvSpPr>
          <p:cNvPr id="20" name="Text 15"/>
          <p:cNvSpPr txBox="1"/>
          <p:nvPr/>
        </p:nvSpPr>
        <p:spPr>
          <a:xfrm>
            <a:off x="10725912" y="6382512"/>
            <a:ext cx="914400" cy="237744"/>
          </a:xfrm>
          <a:prstGeom prst="rect">
            <a:avLst/>
          </a:prstGeom>
          <a:noFill/>
          <a:ln/>
        </p:spPr>
        <p:txBody>
          <a:bodyPr wrap="square" lIns="0" tIns="0" rIns="0" bIns="0" rtlCol="0" anchor="t"/>
          <a:lstStyle/>
          <a:p>
            <a:pPr marL="0" indent="0" algn="r">
              <a:buNone/>
            </a:pPr>
            <a:r>
              <a:rPr lang="en-US" sz="1100" dirty="0">
                <a:solidFill>
                  <a:srgbClr val="525C69"/>
                </a:solidFill>
                <a:latin typeface="Calibri" pitchFamily="34" charset="0"/>
                <a:ea typeface="Calibri" pitchFamily="34" charset="-122"/>
                <a:cs typeface="Calibri" pitchFamily="34" charset="-120"/>
              </a:rPr>
              <a:t>8 / 15</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566928"/>
            <a:ext cx="11094415" cy="731520"/>
          </a:xfrm>
          <a:prstGeom prst="rect">
            <a:avLst/>
          </a:prstGeom>
          <a:noFill/>
          <a:ln/>
        </p:spPr>
        <p:txBody>
          <a:bodyPr wrap="square" lIns="0" tIns="0" rIns="0" bIns="0" rtlCol="0" anchor="t"/>
          <a:lstStyle/>
          <a:p>
            <a:pPr marL="0" indent="0" algn="l">
              <a:buNone/>
            </a:pPr>
            <a:r>
              <a:rPr lang="en-US" sz="3000" b="1" dirty="0">
                <a:solidFill>
                  <a:srgbClr val="2D3843"/>
                </a:solidFill>
                <a:latin typeface="Calibri" pitchFamily="34" charset="0"/>
                <a:ea typeface="Calibri" pitchFamily="34" charset="-122"/>
                <a:cs typeface="Calibri" pitchFamily="34" charset="-120"/>
              </a:rPr>
              <a:t>Modele różnią się stabilnością bardziej niż trafnością</a:t>
            </a:r>
            <a:endParaRPr lang="en-US" sz="3000" dirty="0"/>
          </a:p>
        </p:txBody>
      </p:sp>
      <p:sp>
        <p:nvSpPr>
          <p:cNvPr id="3" name="Text 1"/>
          <p:cNvSpPr txBox="1"/>
          <p:nvPr/>
        </p:nvSpPr>
        <p:spPr>
          <a:xfrm>
            <a:off x="548640" y="274320"/>
            <a:ext cx="10058400" cy="274320"/>
          </a:xfrm>
          <a:prstGeom prst="rect">
            <a:avLst/>
          </a:prstGeom>
          <a:noFill/>
          <a:ln/>
        </p:spPr>
        <p:txBody>
          <a:bodyPr wrap="square" lIns="0" tIns="0" rIns="0" bIns="0" rtlCol="0" anchor="t"/>
          <a:lstStyle/>
          <a:p>
            <a:pPr marL="0" indent="0">
              <a:buNone/>
            </a:pPr>
            <a:r>
              <a:rPr lang="en-US" sz="1300" b="1" kern="0" spc="150" dirty="0">
                <a:solidFill>
                  <a:srgbClr val="3C5FA8"/>
                </a:solidFill>
                <a:latin typeface="Calibri" pitchFamily="34" charset="0"/>
                <a:ea typeface="Calibri" pitchFamily="34" charset="-122"/>
                <a:cs typeface="Calibri" pitchFamily="34" charset="-120"/>
              </a:rPr>
              <a:t>WYNIKI · H2 · H3 · H5</a:t>
            </a:r>
            <a:endParaRPr lang="en-US" sz="1300" dirty="0"/>
          </a:p>
        </p:txBody>
      </p:sp>
      <p:sp>
        <p:nvSpPr>
          <p:cNvPr id="4" name="Text 2"/>
          <p:cNvSpPr txBox="1"/>
          <p:nvPr/>
        </p:nvSpPr>
        <p:spPr>
          <a:xfrm>
            <a:off x="548640" y="1417320"/>
            <a:ext cx="5303520" cy="310896"/>
          </a:xfrm>
          <a:prstGeom prst="rect">
            <a:avLst/>
          </a:prstGeom>
          <a:noFill/>
          <a:ln/>
        </p:spPr>
        <p:txBody>
          <a:bodyPr wrap="square" lIns="0" tIns="0" rIns="0" bIns="0" rtlCol="0" anchor="t"/>
          <a:lstStyle/>
          <a:p>
            <a:pPr marL="0" indent="0">
              <a:buNone/>
            </a:pPr>
            <a:r>
              <a:rPr lang="en-US" sz="1600" b="1" dirty="0">
                <a:solidFill>
                  <a:srgbClr val="2D3843"/>
                </a:solidFill>
                <a:latin typeface="Calibri" pitchFamily="34" charset="0"/>
                <a:ea typeface="Calibri" pitchFamily="34" charset="-122"/>
                <a:cs typeface="Calibri" pitchFamily="34" charset="-120"/>
              </a:rPr>
              <a:t>Trafność · werdykt większościowy</a:t>
            </a:r>
            <a:endParaRPr lang="en-US" sz="1600" dirty="0"/>
          </a:p>
        </p:txBody>
      </p:sp>
      <p:graphicFrame>
        <p:nvGraphicFramePr>
          <p:cNvPr id="5" name="Chart 0" descr="Trafność · werdykt większościowy"/>
          <p:cNvGraphicFramePr/>
          <p:nvPr/>
        </p:nvGraphicFramePr>
        <p:xfrm>
          <a:off x="411480" y="1755648"/>
          <a:ext cx="5577840" cy="237744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 3"/>
          <p:cNvSpPr txBox="1"/>
          <p:nvPr/>
        </p:nvSpPr>
        <p:spPr>
          <a:xfrm>
            <a:off x="6309360" y="1417320"/>
            <a:ext cx="5303520" cy="310896"/>
          </a:xfrm>
          <a:prstGeom prst="rect">
            <a:avLst/>
          </a:prstGeom>
          <a:noFill/>
          <a:ln/>
        </p:spPr>
        <p:txBody>
          <a:bodyPr wrap="square" lIns="0" tIns="0" rIns="0" bIns="0" rtlCol="0" anchor="t"/>
          <a:lstStyle/>
          <a:p>
            <a:pPr marL="0" indent="0">
              <a:buNone/>
            </a:pPr>
            <a:r>
              <a:rPr lang="en-US" sz="1600" b="1" dirty="0">
                <a:solidFill>
                  <a:srgbClr val="2D3843"/>
                </a:solidFill>
                <a:latin typeface="Calibri" pitchFamily="34" charset="0"/>
                <a:ea typeface="Calibri" pitchFamily="34" charset="-122"/>
                <a:cs typeface="Calibri" pitchFamily="34" charset="-120"/>
              </a:rPr>
              <a:t>Jednomyślność trzech powtórzeń</a:t>
            </a:r>
            <a:endParaRPr lang="en-US" sz="1600" dirty="0"/>
          </a:p>
        </p:txBody>
      </p:sp>
      <p:graphicFrame>
        <p:nvGraphicFramePr>
          <p:cNvPr id="7" name="Chart 1" descr="Jednomyślność trzech powtórzeń"/>
          <p:cNvGraphicFramePr/>
          <p:nvPr/>
        </p:nvGraphicFramePr>
        <p:xfrm>
          <a:off x="6172200" y="1755648"/>
          <a:ext cx="5577840" cy="2377440"/>
        </p:xfrm>
        <a:graphic>
          <a:graphicData uri="http://schemas.openxmlformats.org/drawingml/2006/chart">
            <c:chart xmlns:c="http://schemas.openxmlformats.org/drawingml/2006/chart" xmlns:r="http://schemas.openxmlformats.org/officeDocument/2006/relationships" r:id="rId4"/>
          </a:graphicData>
        </a:graphic>
      </p:graphicFrame>
      <p:sp>
        <p:nvSpPr>
          <p:cNvPr id="8" name="Shape 4"/>
          <p:cNvSpPr/>
          <p:nvPr/>
        </p:nvSpPr>
        <p:spPr>
          <a:xfrm>
            <a:off x="4260190" y="1826971"/>
            <a:ext cx="0" cy="2234794"/>
          </a:xfrm>
          <a:prstGeom prst="line">
            <a:avLst/>
          </a:prstGeom>
          <a:noFill/>
          <a:ln w="22225">
            <a:solidFill>
              <a:srgbClr val="C0392B"/>
            </a:solidFill>
            <a:prstDash val="dash"/>
          </a:ln>
        </p:spPr>
        <p:txBody>
          <a:bodyPr/>
          <a:lstStyle/>
          <a:p>
            <a:endParaRPr lang="pl-PL"/>
          </a:p>
        </p:txBody>
      </p:sp>
      <p:sp>
        <p:nvSpPr>
          <p:cNvPr id="9" name="Text 5"/>
          <p:cNvSpPr txBox="1"/>
          <p:nvPr/>
        </p:nvSpPr>
        <p:spPr>
          <a:xfrm>
            <a:off x="3162910" y="4080053"/>
            <a:ext cx="2194560" cy="402336"/>
          </a:xfrm>
          <a:prstGeom prst="rect">
            <a:avLst/>
          </a:prstGeom>
          <a:noFill/>
          <a:ln/>
        </p:spPr>
        <p:txBody>
          <a:bodyPr wrap="square" lIns="0" tIns="0" rIns="0" bIns="0" rtlCol="0" anchor="t"/>
          <a:lstStyle/>
          <a:p>
            <a:pPr marL="0" indent="0" algn="ctr">
              <a:buNone/>
            </a:pPr>
            <a:r>
              <a:rPr lang="en-US" sz="1200" b="1" dirty="0">
                <a:solidFill>
                  <a:srgbClr val="C0392B"/>
                </a:solidFill>
                <a:latin typeface="Calibri" pitchFamily="34" charset="0"/>
                <a:ea typeface="Calibri" pitchFamily="34" charset="-122"/>
                <a:cs typeface="Calibri" pitchFamily="34" charset="-120"/>
              </a:rPr>
              <a:t>klasyfikator naiwny 60%</a:t>
            </a:r>
            <a:endParaRPr lang="en-US" sz="1200" dirty="0"/>
          </a:p>
          <a:p>
            <a:pPr marL="0" indent="0" algn="ctr">
              <a:buNone/>
            </a:pPr>
            <a:r>
              <a:rPr lang="en-US" sz="1200" b="1" dirty="0">
                <a:solidFill>
                  <a:srgbClr val="C0392B"/>
                </a:solidFill>
                <a:latin typeface="Calibri" pitchFamily="34" charset="0"/>
                <a:ea typeface="Calibri" pitchFamily="34" charset="-122"/>
                <a:cs typeface="Calibri" pitchFamily="34" charset="-120"/>
              </a:rPr>
              <a:t>(odrzuca wszystko)</a:t>
            </a:r>
            <a:endParaRPr lang="en-US" sz="1200" dirty="0"/>
          </a:p>
        </p:txBody>
      </p:sp>
      <p:sp>
        <p:nvSpPr>
          <p:cNvPr id="10" name="Shape 6"/>
          <p:cNvSpPr/>
          <p:nvPr/>
        </p:nvSpPr>
        <p:spPr>
          <a:xfrm>
            <a:off x="548640" y="4572000"/>
            <a:ext cx="3576218" cy="1115568"/>
          </a:xfrm>
          <a:prstGeom prst="roundRect">
            <a:avLst>
              <a:gd name="adj" fmla="val 6557"/>
            </a:avLst>
          </a:prstGeom>
          <a:solidFill>
            <a:srgbClr val="F4F6F9"/>
          </a:solidFill>
          <a:ln w="12700">
            <a:solidFill>
              <a:srgbClr val="F4F6F9"/>
            </a:solidFill>
            <a:prstDash val="solid"/>
          </a:ln>
        </p:spPr>
        <p:txBody>
          <a:bodyPr/>
          <a:lstStyle/>
          <a:p>
            <a:endParaRPr lang="pl-PL"/>
          </a:p>
        </p:txBody>
      </p:sp>
      <p:sp>
        <p:nvSpPr>
          <p:cNvPr id="11" name="Shape 7"/>
          <p:cNvSpPr/>
          <p:nvPr/>
        </p:nvSpPr>
        <p:spPr>
          <a:xfrm>
            <a:off x="685800" y="4690872"/>
            <a:ext cx="329184" cy="329184"/>
          </a:xfrm>
          <a:prstGeom prst="ellipse">
            <a:avLst/>
          </a:prstGeom>
          <a:solidFill>
            <a:srgbClr val="525C69"/>
          </a:solidFill>
          <a:ln w="12700">
            <a:solidFill>
              <a:srgbClr val="525C69"/>
            </a:solidFill>
            <a:prstDash val="solid"/>
          </a:ln>
        </p:spPr>
        <p:txBody>
          <a:bodyPr/>
          <a:lstStyle/>
          <a:p>
            <a:endParaRPr lang="pl-PL"/>
          </a:p>
        </p:txBody>
      </p:sp>
      <p:pic>
        <p:nvPicPr>
          <p:cNvPr id="12" name="Image 0" descr="preencoded.png"/>
          <p:cNvPicPr>
            <a:picLocks noChangeAspect="1"/>
          </p:cNvPicPr>
          <p:nvPr/>
        </p:nvPicPr>
        <p:blipFill>
          <a:blip r:embed="rId5"/>
          <a:stretch>
            <a:fillRect/>
          </a:stretch>
        </p:blipFill>
        <p:spPr>
          <a:xfrm>
            <a:off x="761512" y="4766584"/>
            <a:ext cx="177759" cy="177759"/>
          </a:xfrm>
          <a:prstGeom prst="rect">
            <a:avLst/>
          </a:prstGeom>
        </p:spPr>
      </p:pic>
      <p:sp>
        <p:nvSpPr>
          <p:cNvPr id="13" name="Text 8"/>
          <p:cNvSpPr txBox="1"/>
          <p:nvPr/>
        </p:nvSpPr>
        <p:spPr>
          <a:xfrm>
            <a:off x="1115568" y="4663440"/>
            <a:ext cx="2890418" cy="438912"/>
          </a:xfrm>
          <a:prstGeom prst="rect">
            <a:avLst/>
          </a:prstGeom>
          <a:noFill/>
          <a:ln/>
        </p:spPr>
        <p:txBody>
          <a:bodyPr wrap="square" lIns="0" tIns="0" rIns="0" bIns="0" rtlCol="0" anchor="t"/>
          <a:lstStyle/>
          <a:p>
            <a:pPr marL="0" indent="0">
              <a:buNone/>
            </a:pPr>
            <a:r>
              <a:rPr lang="en-US" sz="1350" b="1" dirty="0">
                <a:solidFill>
                  <a:srgbClr val="2D3843"/>
                </a:solidFill>
                <a:latin typeface="Calibri" pitchFamily="34" charset="0"/>
                <a:ea typeface="Calibri" pitchFamily="34" charset="-122"/>
                <a:cs typeface="Calibri" pitchFamily="34" charset="-120"/>
              </a:rPr>
              <a:t>H2 · różnice trafności; przewaga nad klasyfikatorem naiwnym</a:t>
            </a:r>
            <a:endParaRPr lang="en-US" sz="1350" dirty="0"/>
          </a:p>
        </p:txBody>
      </p:sp>
      <p:sp>
        <p:nvSpPr>
          <p:cNvPr id="14" name="Text 9"/>
          <p:cNvSpPr txBox="1"/>
          <p:nvPr/>
        </p:nvSpPr>
        <p:spPr>
          <a:xfrm>
            <a:off x="1115568" y="5120640"/>
            <a:ext cx="2890418" cy="512064"/>
          </a:xfrm>
          <a:prstGeom prst="rect">
            <a:avLst/>
          </a:prstGeom>
          <a:noFill/>
          <a:ln/>
        </p:spPr>
        <p:txBody>
          <a:bodyPr wrap="square" lIns="0" tIns="0" rIns="0" bIns="0" rtlCol="0" anchor="t"/>
          <a:lstStyle/>
          <a:p>
            <a:pPr marL="0" indent="0">
              <a:buNone/>
            </a:pPr>
            <a:r>
              <a:rPr lang="en-US" sz="1300" dirty="0">
                <a:solidFill>
                  <a:srgbClr val="2D3843"/>
                </a:solidFill>
                <a:latin typeface="Calibri" pitchFamily="34" charset="0"/>
                <a:ea typeface="Calibri" pitchFamily="34" charset="-122"/>
                <a:cs typeface="Calibri" pitchFamily="34" charset="-120"/>
              </a:rPr>
              <a:t>nie wykazano ani różnic (p = 0,70), ani przewagi nad naiwnym</a:t>
            </a:r>
            <a:endParaRPr lang="en-US" sz="1300" dirty="0"/>
          </a:p>
        </p:txBody>
      </p:sp>
      <p:sp>
        <p:nvSpPr>
          <p:cNvPr id="15" name="Shape 10"/>
          <p:cNvSpPr/>
          <p:nvPr/>
        </p:nvSpPr>
        <p:spPr>
          <a:xfrm>
            <a:off x="4307738" y="4572000"/>
            <a:ext cx="3576218" cy="1115568"/>
          </a:xfrm>
          <a:prstGeom prst="roundRect">
            <a:avLst>
              <a:gd name="adj" fmla="val 6557"/>
            </a:avLst>
          </a:prstGeom>
          <a:solidFill>
            <a:srgbClr val="E6F2EB"/>
          </a:solidFill>
          <a:ln w="12700">
            <a:solidFill>
              <a:srgbClr val="E6F2EB"/>
            </a:solidFill>
            <a:prstDash val="solid"/>
          </a:ln>
        </p:spPr>
        <p:txBody>
          <a:bodyPr/>
          <a:lstStyle/>
          <a:p>
            <a:endParaRPr lang="pl-PL"/>
          </a:p>
        </p:txBody>
      </p:sp>
      <p:sp>
        <p:nvSpPr>
          <p:cNvPr id="16" name="Shape 11"/>
          <p:cNvSpPr/>
          <p:nvPr/>
        </p:nvSpPr>
        <p:spPr>
          <a:xfrm>
            <a:off x="4444898" y="4690872"/>
            <a:ext cx="329184" cy="329184"/>
          </a:xfrm>
          <a:prstGeom prst="ellipse">
            <a:avLst/>
          </a:prstGeom>
          <a:solidFill>
            <a:srgbClr val="2E8B57"/>
          </a:solidFill>
          <a:ln w="12700">
            <a:solidFill>
              <a:srgbClr val="2E8B57"/>
            </a:solidFill>
            <a:prstDash val="solid"/>
          </a:ln>
        </p:spPr>
        <p:txBody>
          <a:bodyPr/>
          <a:lstStyle/>
          <a:p>
            <a:endParaRPr lang="pl-PL"/>
          </a:p>
        </p:txBody>
      </p:sp>
      <p:pic>
        <p:nvPicPr>
          <p:cNvPr id="17" name="Image 1" descr="preencoded.png"/>
          <p:cNvPicPr>
            <a:picLocks noChangeAspect="1"/>
          </p:cNvPicPr>
          <p:nvPr/>
        </p:nvPicPr>
        <p:blipFill>
          <a:blip r:embed="rId6"/>
          <a:stretch>
            <a:fillRect/>
          </a:stretch>
        </p:blipFill>
        <p:spPr>
          <a:xfrm>
            <a:off x="4520611" y="4766584"/>
            <a:ext cx="177759" cy="177759"/>
          </a:xfrm>
          <a:prstGeom prst="rect">
            <a:avLst/>
          </a:prstGeom>
        </p:spPr>
      </p:pic>
      <p:sp>
        <p:nvSpPr>
          <p:cNvPr id="18" name="Text 12"/>
          <p:cNvSpPr txBox="1"/>
          <p:nvPr/>
        </p:nvSpPr>
        <p:spPr>
          <a:xfrm>
            <a:off x="4874666" y="4663440"/>
            <a:ext cx="2890418" cy="438912"/>
          </a:xfrm>
          <a:prstGeom prst="rect">
            <a:avLst/>
          </a:prstGeom>
          <a:noFill/>
          <a:ln/>
        </p:spPr>
        <p:txBody>
          <a:bodyPr wrap="square" lIns="0" tIns="0" rIns="0" bIns="0" rtlCol="0" anchor="t"/>
          <a:lstStyle/>
          <a:p>
            <a:pPr marL="0" indent="0">
              <a:buNone/>
            </a:pPr>
            <a:r>
              <a:rPr lang="en-US" sz="1350" b="1" dirty="0">
                <a:solidFill>
                  <a:srgbClr val="2E8B57"/>
                </a:solidFill>
                <a:latin typeface="Calibri" pitchFamily="34" charset="0"/>
                <a:ea typeface="Calibri" pitchFamily="34" charset="-122"/>
                <a:cs typeface="Calibri" pitchFamily="34" charset="-120"/>
              </a:rPr>
              <a:t>H3 · różnice stabilności werdyktu w trzech powtórzeniach</a:t>
            </a:r>
            <a:endParaRPr lang="en-US" sz="1350" dirty="0"/>
          </a:p>
        </p:txBody>
      </p:sp>
      <p:sp>
        <p:nvSpPr>
          <p:cNvPr id="19" name="Text 13"/>
          <p:cNvSpPr txBox="1"/>
          <p:nvPr/>
        </p:nvSpPr>
        <p:spPr>
          <a:xfrm>
            <a:off x="4874666" y="5120640"/>
            <a:ext cx="2890418" cy="512064"/>
          </a:xfrm>
          <a:prstGeom prst="rect">
            <a:avLst/>
          </a:prstGeom>
          <a:noFill/>
          <a:ln/>
        </p:spPr>
        <p:txBody>
          <a:bodyPr wrap="square" lIns="0" tIns="0" rIns="0" bIns="0" rtlCol="0" anchor="t"/>
          <a:lstStyle/>
          <a:p>
            <a:pPr marL="0" indent="0">
              <a:buNone/>
            </a:pPr>
            <a:r>
              <a:rPr lang="en-US" sz="1300" dirty="0">
                <a:solidFill>
                  <a:srgbClr val="2D3843"/>
                </a:solidFill>
                <a:latin typeface="Calibri" pitchFamily="34" charset="0"/>
                <a:ea typeface="Calibri" pitchFamily="34" charset="-122"/>
                <a:cs typeface="Calibri" pitchFamily="34" charset="-120"/>
              </a:rPr>
              <a:t>potwierdzona: różnica w 15 z 21 par modeli</a:t>
            </a:r>
            <a:endParaRPr lang="en-US" sz="1300" dirty="0"/>
          </a:p>
        </p:txBody>
      </p:sp>
      <p:sp>
        <p:nvSpPr>
          <p:cNvPr id="20" name="Shape 14"/>
          <p:cNvSpPr/>
          <p:nvPr/>
        </p:nvSpPr>
        <p:spPr>
          <a:xfrm>
            <a:off x="8066837" y="4572000"/>
            <a:ext cx="3576218" cy="1115568"/>
          </a:xfrm>
          <a:prstGeom prst="roundRect">
            <a:avLst>
              <a:gd name="adj" fmla="val 6557"/>
            </a:avLst>
          </a:prstGeom>
          <a:solidFill>
            <a:srgbClr val="F4F6F9"/>
          </a:solidFill>
          <a:ln w="12700">
            <a:solidFill>
              <a:srgbClr val="F4F6F9"/>
            </a:solidFill>
            <a:prstDash val="solid"/>
          </a:ln>
        </p:spPr>
        <p:txBody>
          <a:bodyPr/>
          <a:lstStyle/>
          <a:p>
            <a:endParaRPr lang="pl-PL"/>
          </a:p>
        </p:txBody>
      </p:sp>
      <p:sp>
        <p:nvSpPr>
          <p:cNvPr id="21" name="Shape 15"/>
          <p:cNvSpPr/>
          <p:nvPr/>
        </p:nvSpPr>
        <p:spPr>
          <a:xfrm>
            <a:off x="8203997" y="4690872"/>
            <a:ext cx="329184" cy="329184"/>
          </a:xfrm>
          <a:prstGeom prst="ellipse">
            <a:avLst/>
          </a:prstGeom>
          <a:solidFill>
            <a:srgbClr val="525C69"/>
          </a:solidFill>
          <a:ln w="12700">
            <a:solidFill>
              <a:srgbClr val="525C69"/>
            </a:solidFill>
            <a:prstDash val="solid"/>
          </a:ln>
        </p:spPr>
        <p:txBody>
          <a:bodyPr/>
          <a:lstStyle/>
          <a:p>
            <a:endParaRPr lang="pl-PL"/>
          </a:p>
        </p:txBody>
      </p:sp>
      <p:pic>
        <p:nvPicPr>
          <p:cNvPr id="22" name="Image 2" descr="preencoded.png"/>
          <p:cNvPicPr>
            <a:picLocks noChangeAspect="1"/>
          </p:cNvPicPr>
          <p:nvPr/>
        </p:nvPicPr>
        <p:blipFill>
          <a:blip r:embed="rId5"/>
          <a:stretch>
            <a:fillRect/>
          </a:stretch>
        </p:blipFill>
        <p:spPr>
          <a:xfrm>
            <a:off x="8279709" y="4766584"/>
            <a:ext cx="177759" cy="177759"/>
          </a:xfrm>
          <a:prstGeom prst="rect">
            <a:avLst/>
          </a:prstGeom>
        </p:spPr>
      </p:pic>
      <p:sp>
        <p:nvSpPr>
          <p:cNvPr id="23" name="Text 16"/>
          <p:cNvSpPr txBox="1"/>
          <p:nvPr/>
        </p:nvSpPr>
        <p:spPr>
          <a:xfrm>
            <a:off x="8633765" y="4663440"/>
            <a:ext cx="2890418" cy="438912"/>
          </a:xfrm>
          <a:prstGeom prst="rect">
            <a:avLst/>
          </a:prstGeom>
          <a:noFill/>
          <a:ln/>
        </p:spPr>
        <p:txBody>
          <a:bodyPr wrap="square" lIns="0" tIns="0" rIns="0" bIns="0" rtlCol="0" anchor="t"/>
          <a:lstStyle/>
          <a:p>
            <a:pPr marL="0" indent="0">
              <a:buNone/>
            </a:pPr>
            <a:r>
              <a:rPr lang="en-US" sz="1350" b="1" dirty="0">
                <a:solidFill>
                  <a:srgbClr val="2D3843"/>
                </a:solidFill>
                <a:latin typeface="Calibri" pitchFamily="34" charset="0"/>
                <a:ea typeface="Calibri" pitchFamily="34" charset="-122"/>
                <a:cs typeface="Calibri" pitchFamily="34" charset="-120"/>
              </a:rPr>
              <a:t>H5 · lokalny 9B: ≥ 80% F1 najdroższego modelu</a:t>
            </a:r>
            <a:endParaRPr lang="en-US" sz="1350" dirty="0"/>
          </a:p>
        </p:txBody>
      </p:sp>
      <p:sp>
        <p:nvSpPr>
          <p:cNvPr id="24" name="Text 17"/>
          <p:cNvSpPr txBox="1"/>
          <p:nvPr/>
        </p:nvSpPr>
        <p:spPr>
          <a:xfrm>
            <a:off x="8633765" y="5120640"/>
            <a:ext cx="2890418" cy="512064"/>
          </a:xfrm>
          <a:prstGeom prst="rect">
            <a:avLst/>
          </a:prstGeom>
          <a:noFill/>
          <a:ln/>
        </p:spPr>
        <p:txBody>
          <a:bodyPr wrap="square" lIns="0" tIns="0" rIns="0" bIns="0" rtlCol="0" anchor="t"/>
          <a:lstStyle/>
          <a:p>
            <a:pPr marL="0" indent="0">
              <a:buNone/>
            </a:pPr>
            <a:r>
              <a:rPr lang="en-US" sz="1300" dirty="0">
                <a:solidFill>
                  <a:srgbClr val="2D3843"/>
                </a:solidFill>
                <a:latin typeface="Calibri" pitchFamily="34" charset="0"/>
                <a:ea typeface="Calibri" pitchFamily="34" charset="-122"/>
                <a:cs typeface="Calibri" pitchFamily="34" charset="-120"/>
              </a:rPr>
              <a:t>nie wykazano: 81% F1 Opusa, dolna granica przedziału 71%</a:t>
            </a:r>
            <a:endParaRPr lang="en-US" sz="1300" dirty="0"/>
          </a:p>
        </p:txBody>
      </p:sp>
      <p:sp>
        <p:nvSpPr>
          <p:cNvPr id="26" name="Text 18"/>
          <p:cNvSpPr txBox="1"/>
          <p:nvPr/>
        </p:nvSpPr>
        <p:spPr>
          <a:xfrm>
            <a:off x="10725912" y="6382512"/>
            <a:ext cx="914400" cy="237744"/>
          </a:xfrm>
          <a:prstGeom prst="rect">
            <a:avLst/>
          </a:prstGeom>
          <a:noFill/>
          <a:ln/>
        </p:spPr>
        <p:txBody>
          <a:bodyPr wrap="square" lIns="0" tIns="0" rIns="0" bIns="0" rtlCol="0" anchor="t"/>
          <a:lstStyle/>
          <a:p>
            <a:pPr marL="0" indent="0" algn="r">
              <a:buNone/>
            </a:pPr>
            <a:r>
              <a:rPr lang="en-US" sz="1100" dirty="0">
                <a:solidFill>
                  <a:srgbClr val="525C69"/>
                </a:solidFill>
                <a:latin typeface="Calibri" pitchFamily="34" charset="0"/>
                <a:ea typeface="Calibri" pitchFamily="34" charset="-122"/>
                <a:cs typeface="Calibri" pitchFamily="34" charset="-120"/>
              </a:rPr>
              <a:t>9 / 15</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566928"/>
            <a:ext cx="11094415" cy="731520"/>
          </a:xfrm>
          <a:prstGeom prst="rect">
            <a:avLst/>
          </a:prstGeom>
          <a:noFill/>
          <a:ln/>
        </p:spPr>
        <p:txBody>
          <a:bodyPr wrap="square" lIns="0" tIns="0" rIns="0" bIns="0" rtlCol="0" anchor="t"/>
          <a:lstStyle/>
          <a:p>
            <a:pPr marL="0" indent="0" algn="l">
              <a:buNone/>
            </a:pPr>
            <a:r>
              <a:rPr lang="en-US" sz="3000" b="1" dirty="0">
                <a:solidFill>
                  <a:srgbClr val="2D3843"/>
                </a:solidFill>
                <a:latin typeface="Calibri" pitchFamily="34" charset="0"/>
                <a:ea typeface="Calibri" pitchFamily="34" charset="-122"/>
                <a:cs typeface="Calibri" pitchFamily="34" charset="-120"/>
              </a:rPr>
              <a:t>Kontekst jest ważniejszy niż wybór modelu</a:t>
            </a:r>
            <a:endParaRPr lang="en-US" sz="3000" dirty="0"/>
          </a:p>
        </p:txBody>
      </p:sp>
      <p:sp>
        <p:nvSpPr>
          <p:cNvPr id="3" name="Text 1"/>
          <p:cNvSpPr txBox="1"/>
          <p:nvPr/>
        </p:nvSpPr>
        <p:spPr>
          <a:xfrm>
            <a:off x="548640" y="274320"/>
            <a:ext cx="10058400" cy="274320"/>
          </a:xfrm>
          <a:prstGeom prst="rect">
            <a:avLst/>
          </a:prstGeom>
          <a:noFill/>
          <a:ln/>
        </p:spPr>
        <p:txBody>
          <a:bodyPr wrap="square" lIns="0" tIns="0" rIns="0" bIns="0" rtlCol="0" anchor="t"/>
          <a:lstStyle/>
          <a:p>
            <a:pPr marL="0" indent="0">
              <a:buNone/>
            </a:pPr>
            <a:r>
              <a:rPr lang="en-US" sz="1300" b="1" kern="0" spc="150" dirty="0">
                <a:solidFill>
                  <a:srgbClr val="3C5FA8"/>
                </a:solidFill>
                <a:latin typeface="Calibri" pitchFamily="34" charset="0"/>
                <a:ea typeface="Calibri" pitchFamily="34" charset="-122"/>
                <a:cs typeface="Calibri" pitchFamily="34" charset="-120"/>
              </a:rPr>
              <a:t>WYNIKI · H6 · H4</a:t>
            </a:r>
            <a:endParaRPr lang="en-US" sz="1300" dirty="0"/>
          </a:p>
        </p:txBody>
      </p:sp>
      <p:sp>
        <p:nvSpPr>
          <p:cNvPr id="4" name="Shape 2"/>
          <p:cNvSpPr/>
          <p:nvPr/>
        </p:nvSpPr>
        <p:spPr>
          <a:xfrm>
            <a:off x="548640" y="1481328"/>
            <a:ext cx="201168" cy="201168"/>
          </a:xfrm>
          <a:prstGeom prst="rect">
            <a:avLst/>
          </a:prstGeom>
          <a:solidFill>
            <a:srgbClr val="3C5FA8"/>
          </a:solidFill>
          <a:ln w="12700">
            <a:solidFill>
              <a:srgbClr val="3C5FA8"/>
            </a:solidFill>
            <a:prstDash val="solid"/>
          </a:ln>
        </p:spPr>
        <p:txBody>
          <a:bodyPr/>
          <a:lstStyle/>
          <a:p>
            <a:endParaRPr lang="pl-PL"/>
          </a:p>
        </p:txBody>
      </p:sp>
      <p:sp>
        <p:nvSpPr>
          <p:cNvPr id="5" name="Text 3"/>
          <p:cNvSpPr txBox="1"/>
          <p:nvPr/>
        </p:nvSpPr>
        <p:spPr>
          <a:xfrm>
            <a:off x="841248" y="1444752"/>
            <a:ext cx="3200400" cy="274320"/>
          </a:xfrm>
          <a:prstGeom prst="rect">
            <a:avLst/>
          </a:prstGeom>
          <a:noFill/>
          <a:ln/>
        </p:spPr>
        <p:txBody>
          <a:bodyPr wrap="square" lIns="0" tIns="0" rIns="0" bIns="0" rtlCol="0" anchor="t"/>
          <a:lstStyle/>
          <a:p>
            <a:pPr marL="0" indent="0">
              <a:buNone/>
            </a:pPr>
            <a:r>
              <a:rPr lang="en-US" sz="1400" dirty="0">
                <a:solidFill>
                  <a:srgbClr val="2D3843"/>
                </a:solidFill>
                <a:latin typeface="Calibri" pitchFamily="34" charset="0"/>
                <a:ea typeface="Calibri" pitchFamily="34" charset="-122"/>
                <a:cs typeface="Calibri" pitchFamily="34" charset="-120"/>
              </a:rPr>
              <a:t>z kodem: pierwsze powtórzenie</a:t>
            </a:r>
            <a:endParaRPr lang="en-US" sz="1400" dirty="0"/>
          </a:p>
        </p:txBody>
      </p:sp>
      <p:sp>
        <p:nvSpPr>
          <p:cNvPr id="6" name="Shape 4"/>
          <p:cNvSpPr/>
          <p:nvPr/>
        </p:nvSpPr>
        <p:spPr>
          <a:xfrm>
            <a:off x="3931920" y="1481328"/>
            <a:ext cx="201168" cy="201168"/>
          </a:xfrm>
          <a:prstGeom prst="rect">
            <a:avLst/>
          </a:prstGeom>
          <a:solidFill>
            <a:srgbClr val="AFC0DD"/>
          </a:solidFill>
          <a:ln w="12700">
            <a:solidFill>
              <a:srgbClr val="AFC0DD"/>
            </a:solidFill>
            <a:prstDash val="solid"/>
          </a:ln>
        </p:spPr>
        <p:txBody>
          <a:bodyPr/>
          <a:lstStyle/>
          <a:p>
            <a:endParaRPr lang="pl-PL"/>
          </a:p>
        </p:txBody>
      </p:sp>
      <p:sp>
        <p:nvSpPr>
          <p:cNvPr id="7" name="Text 5"/>
          <p:cNvSpPr txBox="1"/>
          <p:nvPr/>
        </p:nvSpPr>
        <p:spPr>
          <a:xfrm>
            <a:off x="4224528" y="1444752"/>
            <a:ext cx="3017520" cy="274320"/>
          </a:xfrm>
          <a:prstGeom prst="rect">
            <a:avLst/>
          </a:prstGeom>
          <a:noFill/>
          <a:ln/>
        </p:spPr>
        <p:txBody>
          <a:bodyPr wrap="square" lIns="0" tIns="0" rIns="0" bIns="0" rtlCol="0" anchor="t"/>
          <a:lstStyle/>
          <a:p>
            <a:pPr marL="0" indent="0">
              <a:buNone/>
            </a:pPr>
            <a:r>
              <a:rPr lang="en-US" sz="1400" dirty="0">
                <a:solidFill>
                  <a:srgbClr val="2D3843"/>
                </a:solidFill>
                <a:latin typeface="Calibri" pitchFamily="34" charset="0"/>
                <a:ea typeface="Calibri" pitchFamily="34" charset="-122"/>
                <a:cs typeface="Calibri" pitchFamily="34" charset="-120"/>
              </a:rPr>
              <a:t>bez kodu: jedno wywołanie</a:t>
            </a:r>
            <a:endParaRPr lang="en-US" sz="1400" dirty="0"/>
          </a:p>
        </p:txBody>
      </p:sp>
      <p:graphicFrame>
        <p:nvGraphicFramePr>
          <p:cNvPr id="8" name="Chart 0" descr="Trafność z fragmentem kodu i bez niego dla siedmiu modeli"/>
          <p:cNvGraphicFramePr/>
          <p:nvPr/>
        </p:nvGraphicFramePr>
        <p:xfrm>
          <a:off x="411480" y="1783080"/>
          <a:ext cx="7269480" cy="3401568"/>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 6"/>
          <p:cNvSpPr txBox="1"/>
          <p:nvPr/>
        </p:nvSpPr>
        <p:spPr>
          <a:xfrm>
            <a:off x="7863840" y="1463040"/>
            <a:ext cx="3776472" cy="731520"/>
          </a:xfrm>
          <a:prstGeom prst="rect">
            <a:avLst/>
          </a:prstGeom>
          <a:noFill/>
          <a:ln/>
        </p:spPr>
        <p:txBody>
          <a:bodyPr wrap="square" lIns="0" tIns="0" rIns="0" bIns="0" rtlCol="0" anchor="t"/>
          <a:lstStyle/>
          <a:p>
            <a:pPr marL="0" indent="0">
              <a:buNone/>
            </a:pPr>
            <a:r>
              <a:rPr lang="en-US" sz="4200" b="1" dirty="0">
                <a:solidFill>
                  <a:srgbClr val="C0392B"/>
                </a:solidFill>
                <a:latin typeface="Calibri" pitchFamily="34" charset="0"/>
                <a:ea typeface="Calibri" pitchFamily="34" charset="-122"/>
                <a:cs typeface="Calibri" pitchFamily="34" charset="-120"/>
              </a:rPr>
              <a:t>−11 do −24</a:t>
            </a:r>
            <a:r>
              <a:rPr lang="en-US" sz="2600" b="1" dirty="0">
                <a:solidFill>
                  <a:srgbClr val="C0392B"/>
                </a:solidFill>
                <a:latin typeface="Calibri" pitchFamily="34" charset="0"/>
                <a:ea typeface="Calibri" pitchFamily="34" charset="-122"/>
                <a:cs typeface="Calibri" pitchFamily="34" charset="-120"/>
              </a:rPr>
              <a:t> p.p.</a:t>
            </a:r>
            <a:endParaRPr lang="en-US" sz="4200" dirty="0"/>
          </a:p>
        </p:txBody>
      </p:sp>
      <p:sp>
        <p:nvSpPr>
          <p:cNvPr id="10" name="Text 7"/>
          <p:cNvSpPr txBox="1"/>
          <p:nvPr/>
        </p:nvSpPr>
        <p:spPr>
          <a:xfrm>
            <a:off x="7863840" y="2212848"/>
            <a:ext cx="3776472" cy="329184"/>
          </a:xfrm>
          <a:prstGeom prst="rect">
            <a:avLst/>
          </a:prstGeom>
          <a:noFill/>
          <a:ln/>
        </p:spPr>
        <p:txBody>
          <a:bodyPr wrap="square" lIns="0" tIns="0" rIns="0" bIns="0" rtlCol="0" anchor="t"/>
          <a:lstStyle/>
          <a:p>
            <a:pPr marL="0" indent="0">
              <a:buNone/>
            </a:pPr>
            <a:r>
              <a:rPr lang="en-US" sz="1500" dirty="0">
                <a:solidFill>
                  <a:srgbClr val="2D3843"/>
                </a:solidFill>
                <a:latin typeface="Calibri" pitchFamily="34" charset="0"/>
                <a:ea typeface="Calibri" pitchFamily="34" charset="-122"/>
                <a:cs typeface="Calibri" pitchFamily="34" charset="-120"/>
              </a:rPr>
              <a:t>spadek trafności po usunięciu fragmentu kodu</a:t>
            </a:r>
            <a:endParaRPr lang="en-US" sz="1500" dirty="0"/>
          </a:p>
        </p:txBody>
      </p:sp>
      <p:sp>
        <p:nvSpPr>
          <p:cNvPr id="11" name="Text 8"/>
          <p:cNvSpPr txBox="1"/>
          <p:nvPr/>
        </p:nvSpPr>
        <p:spPr>
          <a:xfrm>
            <a:off x="7863840" y="2697480"/>
            <a:ext cx="3776472" cy="566928"/>
          </a:xfrm>
          <a:prstGeom prst="rect">
            <a:avLst/>
          </a:prstGeom>
          <a:noFill/>
          <a:ln/>
        </p:spPr>
        <p:txBody>
          <a:bodyPr wrap="square" lIns="0" tIns="0" rIns="0" bIns="0" rtlCol="0" anchor="t"/>
          <a:lstStyle/>
          <a:p>
            <a:pPr marL="0" indent="0">
              <a:buNone/>
            </a:pPr>
            <a:r>
              <a:rPr lang="en-US" sz="1500" b="1" dirty="0">
                <a:solidFill>
                  <a:srgbClr val="2D3843"/>
                </a:solidFill>
                <a:latin typeface="Calibri" pitchFamily="34" charset="0"/>
                <a:ea typeface="Calibri" pitchFamily="34" charset="-122"/>
                <a:cs typeface="Calibri" pitchFamily="34" charset="-120"/>
              </a:rPr>
              <a:t>Dla porównania: najlepszy i najgorszy model z kodem dzieli 10 p.p. (76% i 65%)</a:t>
            </a:r>
            <a:endParaRPr lang="en-US" sz="1500" dirty="0"/>
          </a:p>
        </p:txBody>
      </p:sp>
      <p:sp>
        <p:nvSpPr>
          <p:cNvPr id="12" name="Shape 9"/>
          <p:cNvSpPr/>
          <p:nvPr/>
        </p:nvSpPr>
        <p:spPr>
          <a:xfrm>
            <a:off x="7863840" y="3502152"/>
            <a:ext cx="365760" cy="365760"/>
          </a:xfrm>
          <a:prstGeom prst="ellipse">
            <a:avLst/>
          </a:prstGeom>
          <a:solidFill>
            <a:srgbClr val="2E8B57"/>
          </a:solidFill>
          <a:ln w="12700">
            <a:solidFill>
              <a:srgbClr val="2E8B57"/>
            </a:solidFill>
            <a:prstDash val="solid"/>
          </a:ln>
        </p:spPr>
        <p:txBody>
          <a:bodyPr/>
          <a:lstStyle/>
          <a:p>
            <a:endParaRPr lang="pl-PL"/>
          </a:p>
        </p:txBody>
      </p:sp>
      <p:pic>
        <p:nvPicPr>
          <p:cNvPr id="13" name="Image 0" descr="preencoded.png"/>
          <p:cNvPicPr>
            <a:picLocks noChangeAspect="1"/>
          </p:cNvPicPr>
          <p:nvPr/>
        </p:nvPicPr>
        <p:blipFill>
          <a:blip r:embed="rId4"/>
          <a:stretch>
            <a:fillRect/>
          </a:stretch>
        </p:blipFill>
        <p:spPr>
          <a:xfrm>
            <a:off x="7947965" y="3586277"/>
            <a:ext cx="197510" cy="197510"/>
          </a:xfrm>
          <a:prstGeom prst="rect">
            <a:avLst/>
          </a:prstGeom>
        </p:spPr>
      </p:pic>
      <p:sp>
        <p:nvSpPr>
          <p:cNvPr id="14" name="Text 10"/>
          <p:cNvSpPr txBox="1"/>
          <p:nvPr/>
        </p:nvSpPr>
        <p:spPr>
          <a:xfrm>
            <a:off x="8339328" y="3456432"/>
            <a:ext cx="3300984" cy="548640"/>
          </a:xfrm>
          <a:prstGeom prst="rect">
            <a:avLst/>
          </a:prstGeom>
          <a:noFill/>
          <a:ln/>
        </p:spPr>
        <p:txBody>
          <a:bodyPr wrap="square" lIns="0" tIns="0" rIns="0" bIns="0" rtlCol="0" anchor="t"/>
          <a:lstStyle/>
          <a:p>
            <a:pPr marL="0" indent="0">
              <a:buNone/>
            </a:pPr>
            <a:r>
              <a:rPr lang="en-US" sz="1450" b="1" dirty="0">
                <a:solidFill>
                  <a:srgbClr val="2D3843"/>
                </a:solidFill>
                <a:latin typeface="Calibri" pitchFamily="34" charset="0"/>
                <a:ea typeface="Calibri" pitchFamily="34" charset="-122"/>
                <a:cs typeface="Calibri" pitchFamily="34" charset="-120"/>
              </a:rPr>
              <a:t>H6 · zmiana trafności bez kodu</a:t>
            </a:r>
            <a:endParaRPr lang="en-US" sz="1450" dirty="0"/>
          </a:p>
          <a:p>
            <a:pPr marL="0" indent="0">
              <a:buNone/>
            </a:pPr>
            <a:r>
              <a:rPr lang="en-US" sz="1450" dirty="0">
                <a:solidFill>
                  <a:srgbClr val="2D3843"/>
                </a:solidFill>
                <a:latin typeface="Calibri" pitchFamily="34" charset="0"/>
                <a:ea typeface="Calibri" pitchFamily="34" charset="-122"/>
                <a:cs typeface="Calibri" pitchFamily="34" charset="-120"/>
              </a:rPr>
              <a:t>istotny spadek u 6 z 7 modeli</a:t>
            </a:r>
            <a:endParaRPr lang="en-US" sz="1450" dirty="0"/>
          </a:p>
        </p:txBody>
      </p:sp>
      <p:sp>
        <p:nvSpPr>
          <p:cNvPr id="15" name="Text 11"/>
          <p:cNvSpPr txBox="1"/>
          <p:nvPr/>
        </p:nvSpPr>
        <p:spPr>
          <a:xfrm>
            <a:off x="7863840" y="4206240"/>
            <a:ext cx="3776472" cy="685800"/>
          </a:xfrm>
          <a:prstGeom prst="rect">
            <a:avLst/>
          </a:prstGeom>
          <a:noFill/>
          <a:ln/>
        </p:spPr>
        <p:txBody>
          <a:bodyPr wrap="square" lIns="0" tIns="0" rIns="0" bIns="0" rtlCol="0" anchor="t"/>
          <a:lstStyle/>
          <a:p>
            <a:pPr marL="0" indent="0">
              <a:buNone/>
            </a:pPr>
            <a:r>
              <a:rPr lang="en-US" sz="1350" dirty="0">
                <a:solidFill>
                  <a:srgbClr val="525C69"/>
                </a:solidFill>
                <a:latin typeface="Calibri" pitchFamily="34" charset="0"/>
                <a:ea typeface="Calibri" pitchFamily="34" charset="-122"/>
                <a:cs typeface="Calibri" pitchFamily="34" charset="-120"/>
              </a:rPr>
              <a:t>Bez kodu modele częściej zostawiają ostrzeżenie: Luna zostawiła w raporcie 91% ostrzeżeń.</a:t>
            </a:r>
            <a:endParaRPr lang="en-US" sz="1350" dirty="0"/>
          </a:p>
        </p:txBody>
      </p:sp>
      <p:sp>
        <p:nvSpPr>
          <p:cNvPr id="16" name="Shape 12"/>
          <p:cNvSpPr/>
          <p:nvPr/>
        </p:nvSpPr>
        <p:spPr>
          <a:xfrm>
            <a:off x="548640" y="5303520"/>
            <a:ext cx="11094415" cy="402336"/>
          </a:xfrm>
          <a:prstGeom prst="roundRect">
            <a:avLst>
              <a:gd name="adj" fmla="val 18182"/>
            </a:avLst>
          </a:prstGeom>
          <a:solidFill>
            <a:srgbClr val="EEF2FA"/>
          </a:solidFill>
          <a:ln w="12700">
            <a:solidFill>
              <a:srgbClr val="EEF2FA"/>
            </a:solidFill>
            <a:prstDash val="solid"/>
          </a:ln>
        </p:spPr>
        <p:txBody>
          <a:bodyPr/>
          <a:lstStyle/>
          <a:p>
            <a:endParaRPr lang="pl-PL"/>
          </a:p>
        </p:txBody>
      </p:sp>
      <p:sp>
        <p:nvSpPr>
          <p:cNvPr id="17" name="Shape 13"/>
          <p:cNvSpPr/>
          <p:nvPr/>
        </p:nvSpPr>
        <p:spPr>
          <a:xfrm>
            <a:off x="685800" y="5349240"/>
            <a:ext cx="310896" cy="310896"/>
          </a:xfrm>
          <a:prstGeom prst="ellipse">
            <a:avLst/>
          </a:prstGeom>
          <a:solidFill>
            <a:srgbClr val="2E8B57"/>
          </a:solidFill>
          <a:ln w="12700">
            <a:solidFill>
              <a:srgbClr val="2E8B57"/>
            </a:solidFill>
            <a:prstDash val="solid"/>
          </a:ln>
        </p:spPr>
        <p:txBody>
          <a:bodyPr/>
          <a:lstStyle/>
          <a:p>
            <a:endParaRPr lang="pl-PL"/>
          </a:p>
        </p:txBody>
      </p:sp>
      <p:pic>
        <p:nvPicPr>
          <p:cNvPr id="18" name="Image 1" descr="preencoded.png"/>
          <p:cNvPicPr>
            <a:picLocks noChangeAspect="1"/>
          </p:cNvPicPr>
          <p:nvPr/>
        </p:nvPicPr>
        <p:blipFill>
          <a:blip r:embed="rId4"/>
          <a:stretch>
            <a:fillRect/>
          </a:stretch>
        </p:blipFill>
        <p:spPr>
          <a:xfrm>
            <a:off x="757306" y="5420746"/>
            <a:ext cx="167884" cy="167884"/>
          </a:xfrm>
          <a:prstGeom prst="rect">
            <a:avLst/>
          </a:prstGeom>
        </p:spPr>
      </p:pic>
      <p:sp>
        <p:nvSpPr>
          <p:cNvPr id="19" name="Text 14"/>
          <p:cNvSpPr txBox="1"/>
          <p:nvPr/>
        </p:nvSpPr>
        <p:spPr>
          <a:xfrm>
            <a:off x="1115568" y="5349240"/>
            <a:ext cx="10362895" cy="310896"/>
          </a:xfrm>
          <a:prstGeom prst="rect">
            <a:avLst/>
          </a:prstGeom>
          <a:noFill/>
          <a:ln/>
        </p:spPr>
        <p:txBody>
          <a:bodyPr wrap="square" lIns="0" tIns="0" rIns="0" bIns="0" rtlCol="0" anchor="ctr"/>
          <a:lstStyle/>
          <a:p>
            <a:pPr marL="0" indent="0">
              <a:buNone/>
            </a:pPr>
            <a:r>
              <a:rPr lang="en-US" sz="1400" b="1" dirty="0">
                <a:solidFill>
                  <a:srgbClr val="2D3843"/>
                </a:solidFill>
                <a:latin typeface="Calibri" pitchFamily="34" charset="0"/>
                <a:ea typeface="Calibri" pitchFamily="34" charset="-122"/>
                <a:cs typeface="Calibri" pitchFamily="34" charset="-120"/>
              </a:rPr>
              <a:t>H4 · odwołania do kodu (5 z 7): </a:t>
            </a:r>
            <a:r>
              <a:rPr lang="en-US" sz="1400" dirty="0">
                <a:solidFill>
                  <a:srgbClr val="2D3843"/>
                </a:solidFill>
                <a:latin typeface="Calibri" pitchFamily="34" charset="0"/>
                <a:ea typeface="Calibri" pitchFamily="34" charset="-122"/>
                <a:cs typeface="Calibri" pitchFamily="34" charset="-120"/>
              </a:rPr>
              <a:t>identyfikator z pokazanego kodu zawiera 66–86% uzasadnień i 52% komunikatów narzędzi</a:t>
            </a:r>
            <a:endParaRPr lang="en-US" sz="1400" dirty="0"/>
          </a:p>
        </p:txBody>
      </p:sp>
      <p:sp>
        <p:nvSpPr>
          <p:cNvPr id="21" name="Text 15"/>
          <p:cNvSpPr txBox="1"/>
          <p:nvPr/>
        </p:nvSpPr>
        <p:spPr>
          <a:xfrm>
            <a:off x="10725912" y="6382512"/>
            <a:ext cx="914400" cy="237744"/>
          </a:xfrm>
          <a:prstGeom prst="rect">
            <a:avLst/>
          </a:prstGeom>
          <a:noFill/>
          <a:ln/>
        </p:spPr>
        <p:txBody>
          <a:bodyPr wrap="square" lIns="0" tIns="0" rIns="0" bIns="0" rtlCol="0" anchor="t"/>
          <a:lstStyle/>
          <a:p>
            <a:pPr marL="0" indent="0" algn="r">
              <a:buNone/>
            </a:pPr>
            <a:r>
              <a:rPr lang="en-US" sz="1100" dirty="0">
                <a:solidFill>
                  <a:srgbClr val="525C69"/>
                </a:solidFill>
                <a:latin typeface="Calibri" pitchFamily="34" charset="0"/>
                <a:ea typeface="Calibri" pitchFamily="34" charset="-122"/>
                <a:cs typeface="Calibri" pitchFamily="34" charset="-120"/>
              </a:rPr>
              <a:t>10 / 15</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566928"/>
            <a:ext cx="11094415" cy="731520"/>
          </a:xfrm>
          <a:prstGeom prst="rect">
            <a:avLst/>
          </a:prstGeom>
          <a:noFill/>
          <a:ln/>
        </p:spPr>
        <p:txBody>
          <a:bodyPr wrap="square" lIns="0" tIns="0" rIns="0" bIns="0" rtlCol="0" anchor="t"/>
          <a:lstStyle/>
          <a:p>
            <a:pPr marL="0" indent="0" algn="l">
              <a:buNone/>
            </a:pPr>
            <a:r>
              <a:rPr lang="en-US" sz="3000" b="1" dirty="0">
                <a:solidFill>
                  <a:srgbClr val="2D3843"/>
                </a:solidFill>
                <a:latin typeface="Calibri" pitchFamily="34" charset="0"/>
                <a:ea typeface="Calibri" pitchFamily="34" charset="-122"/>
                <a:cs typeface="Calibri" pitchFamily="34" charset="-120"/>
              </a:rPr>
              <a:t>Modele częściej mylą się we wniosku niż w odczycie kodu</a:t>
            </a:r>
            <a:endParaRPr lang="en-US" sz="3000" dirty="0"/>
          </a:p>
        </p:txBody>
      </p:sp>
      <p:sp>
        <p:nvSpPr>
          <p:cNvPr id="3" name="Text 1"/>
          <p:cNvSpPr txBox="1"/>
          <p:nvPr/>
        </p:nvSpPr>
        <p:spPr>
          <a:xfrm>
            <a:off x="548640" y="274320"/>
            <a:ext cx="10058400" cy="274320"/>
          </a:xfrm>
          <a:prstGeom prst="rect">
            <a:avLst/>
          </a:prstGeom>
          <a:noFill/>
          <a:ln/>
        </p:spPr>
        <p:txBody>
          <a:bodyPr wrap="square" lIns="0" tIns="0" rIns="0" bIns="0" rtlCol="0" anchor="t"/>
          <a:lstStyle/>
          <a:p>
            <a:pPr marL="0" indent="0">
              <a:buNone/>
            </a:pPr>
            <a:r>
              <a:rPr lang="en-US" sz="1300" b="1" kern="0" spc="150" dirty="0">
                <a:solidFill>
                  <a:srgbClr val="3C5FA8"/>
                </a:solidFill>
                <a:latin typeface="Calibri" pitchFamily="34" charset="0"/>
                <a:ea typeface="Calibri" pitchFamily="34" charset="-122"/>
                <a:cs typeface="Calibri" pitchFamily="34" charset="-120"/>
              </a:rPr>
              <a:t>ANALIZA BŁĘDÓW</a:t>
            </a:r>
            <a:endParaRPr lang="en-US" sz="1300" dirty="0"/>
          </a:p>
        </p:txBody>
      </p:sp>
      <p:sp>
        <p:nvSpPr>
          <p:cNvPr id="4" name="Text 2"/>
          <p:cNvSpPr txBox="1"/>
          <p:nvPr/>
        </p:nvSpPr>
        <p:spPr>
          <a:xfrm>
            <a:off x="548640" y="1417320"/>
            <a:ext cx="4160520" cy="292608"/>
          </a:xfrm>
          <a:prstGeom prst="rect">
            <a:avLst/>
          </a:prstGeom>
          <a:noFill/>
          <a:ln/>
        </p:spPr>
        <p:txBody>
          <a:bodyPr wrap="square" lIns="0" tIns="0" rIns="0" bIns="0" rtlCol="0" anchor="t"/>
          <a:lstStyle/>
          <a:p>
            <a:pPr marL="0" indent="0">
              <a:buNone/>
            </a:pPr>
            <a:r>
              <a:rPr lang="en-US" sz="1400" b="1" dirty="0">
                <a:solidFill>
                  <a:srgbClr val="525C69"/>
                </a:solidFill>
                <a:latin typeface="Calibri" pitchFamily="34" charset="0"/>
                <a:ea typeface="Calibri" pitchFamily="34" charset="-122"/>
                <a:cs typeface="Calibri" pitchFamily="34" charset="-120"/>
              </a:rPr>
              <a:t>Mechanizmy pomyłek wyróżnione w lekturze</a:t>
            </a:r>
            <a:endParaRPr lang="en-US" sz="1400" dirty="0"/>
          </a:p>
        </p:txBody>
      </p:sp>
      <p:sp>
        <p:nvSpPr>
          <p:cNvPr id="5" name="Shape 3"/>
          <p:cNvSpPr/>
          <p:nvPr/>
        </p:nvSpPr>
        <p:spPr>
          <a:xfrm>
            <a:off x="548640" y="1755648"/>
            <a:ext cx="4160520" cy="896112"/>
          </a:xfrm>
          <a:prstGeom prst="roundRect">
            <a:avLst>
              <a:gd name="adj" fmla="val 8163"/>
            </a:avLst>
          </a:prstGeom>
          <a:solidFill>
            <a:srgbClr val="F4F6F9"/>
          </a:solidFill>
          <a:ln w="12700">
            <a:solidFill>
              <a:srgbClr val="F4F6F9"/>
            </a:solidFill>
            <a:prstDash val="solid"/>
          </a:ln>
        </p:spPr>
        <p:txBody>
          <a:bodyPr/>
          <a:lstStyle/>
          <a:p>
            <a:endParaRPr lang="pl-PL"/>
          </a:p>
        </p:txBody>
      </p:sp>
      <p:sp>
        <p:nvSpPr>
          <p:cNvPr id="6" name="Shape 4"/>
          <p:cNvSpPr/>
          <p:nvPr/>
        </p:nvSpPr>
        <p:spPr>
          <a:xfrm>
            <a:off x="713232" y="1947672"/>
            <a:ext cx="512064" cy="512064"/>
          </a:xfrm>
          <a:prstGeom prst="ellipse">
            <a:avLst/>
          </a:prstGeom>
          <a:solidFill>
            <a:srgbClr val="3C5FA8"/>
          </a:solidFill>
          <a:ln w="12700">
            <a:solidFill>
              <a:srgbClr val="3C5FA8"/>
            </a:solidFill>
            <a:prstDash val="solid"/>
          </a:ln>
        </p:spPr>
        <p:txBody>
          <a:bodyPr/>
          <a:lstStyle/>
          <a:p>
            <a:endParaRPr lang="pl-PL"/>
          </a:p>
        </p:txBody>
      </p:sp>
      <p:pic>
        <p:nvPicPr>
          <p:cNvPr id="7" name="Image 0" descr="preencoded.png"/>
          <p:cNvPicPr>
            <a:picLocks noChangeAspect="1"/>
          </p:cNvPicPr>
          <p:nvPr/>
        </p:nvPicPr>
        <p:blipFill>
          <a:blip r:embed="rId3"/>
          <a:stretch>
            <a:fillRect/>
          </a:stretch>
        </p:blipFill>
        <p:spPr>
          <a:xfrm>
            <a:off x="831007" y="2065447"/>
            <a:ext cx="276515" cy="276515"/>
          </a:xfrm>
          <a:prstGeom prst="rect">
            <a:avLst/>
          </a:prstGeom>
        </p:spPr>
      </p:pic>
      <p:sp>
        <p:nvSpPr>
          <p:cNvPr id="8" name="Text 5"/>
          <p:cNvSpPr txBox="1"/>
          <p:nvPr/>
        </p:nvSpPr>
        <p:spPr>
          <a:xfrm>
            <a:off x="1371600" y="1847088"/>
            <a:ext cx="3246120" cy="310896"/>
          </a:xfrm>
          <a:prstGeom prst="rect">
            <a:avLst/>
          </a:prstGeom>
          <a:noFill/>
          <a:ln/>
        </p:spPr>
        <p:txBody>
          <a:bodyPr wrap="square" lIns="0" tIns="0" rIns="0" bIns="0" rtlCol="0" anchor="t"/>
          <a:lstStyle/>
          <a:p>
            <a:pPr marL="0" indent="0">
              <a:buNone/>
            </a:pPr>
            <a:r>
              <a:rPr lang="en-US" sz="1550" b="1" dirty="0">
                <a:solidFill>
                  <a:srgbClr val="2D3843"/>
                </a:solidFill>
                <a:latin typeface="Calibri" pitchFamily="34" charset="0"/>
                <a:ea typeface="Calibri" pitchFamily="34" charset="-122"/>
                <a:cs typeface="Calibri" pitchFamily="34" charset="-120"/>
              </a:rPr>
              <a:t>Brak kontekstu</a:t>
            </a:r>
            <a:endParaRPr lang="en-US" sz="1550" dirty="0"/>
          </a:p>
        </p:txBody>
      </p:sp>
      <p:sp>
        <p:nvSpPr>
          <p:cNvPr id="9" name="Text 6"/>
          <p:cNvSpPr txBox="1"/>
          <p:nvPr/>
        </p:nvSpPr>
        <p:spPr>
          <a:xfrm>
            <a:off x="1371600" y="2167128"/>
            <a:ext cx="3246120" cy="457200"/>
          </a:xfrm>
          <a:prstGeom prst="rect">
            <a:avLst/>
          </a:prstGeom>
          <a:noFill/>
          <a:ln/>
        </p:spPr>
        <p:txBody>
          <a:bodyPr wrap="square" lIns="0" tIns="0" rIns="0" bIns="0" rtlCol="0" anchor="t"/>
          <a:lstStyle/>
          <a:p>
            <a:pPr marL="0" indent="0">
              <a:buNone/>
            </a:pPr>
            <a:r>
              <a:rPr lang="en-US" sz="1300" dirty="0">
                <a:solidFill>
                  <a:srgbClr val="525C69"/>
                </a:solidFill>
                <a:latin typeface="Calibri" pitchFamily="34" charset="0"/>
                <a:ea typeface="Calibri" pitchFamily="34" charset="-122"/>
                <a:cs typeface="Calibri" pitchFamily="34" charset="-120"/>
              </a:rPr>
              <a:t>fakt rozstrzygający leży poza wycinkiem kodu</a:t>
            </a:r>
            <a:endParaRPr lang="en-US" sz="1300" dirty="0"/>
          </a:p>
        </p:txBody>
      </p:sp>
      <p:sp>
        <p:nvSpPr>
          <p:cNvPr id="10" name="Shape 7"/>
          <p:cNvSpPr/>
          <p:nvPr/>
        </p:nvSpPr>
        <p:spPr>
          <a:xfrm>
            <a:off x="548640" y="2743200"/>
            <a:ext cx="4160520" cy="896112"/>
          </a:xfrm>
          <a:prstGeom prst="roundRect">
            <a:avLst>
              <a:gd name="adj" fmla="val 8163"/>
            </a:avLst>
          </a:prstGeom>
          <a:solidFill>
            <a:srgbClr val="F4F6F9"/>
          </a:solidFill>
          <a:ln w="12700">
            <a:solidFill>
              <a:srgbClr val="F4F6F9"/>
            </a:solidFill>
            <a:prstDash val="solid"/>
          </a:ln>
        </p:spPr>
        <p:txBody>
          <a:bodyPr/>
          <a:lstStyle/>
          <a:p>
            <a:endParaRPr lang="pl-PL"/>
          </a:p>
        </p:txBody>
      </p:sp>
      <p:sp>
        <p:nvSpPr>
          <p:cNvPr id="11" name="Shape 8"/>
          <p:cNvSpPr/>
          <p:nvPr/>
        </p:nvSpPr>
        <p:spPr>
          <a:xfrm>
            <a:off x="713232" y="2935224"/>
            <a:ext cx="512064" cy="512064"/>
          </a:xfrm>
          <a:prstGeom prst="ellipse">
            <a:avLst/>
          </a:prstGeom>
          <a:solidFill>
            <a:srgbClr val="3C5FA8"/>
          </a:solidFill>
          <a:ln w="12700">
            <a:solidFill>
              <a:srgbClr val="3C5FA8"/>
            </a:solidFill>
            <a:prstDash val="solid"/>
          </a:ln>
        </p:spPr>
        <p:txBody>
          <a:bodyPr/>
          <a:lstStyle/>
          <a:p>
            <a:endParaRPr lang="pl-PL"/>
          </a:p>
        </p:txBody>
      </p:sp>
      <p:pic>
        <p:nvPicPr>
          <p:cNvPr id="12" name="Image 1" descr="preencoded.png"/>
          <p:cNvPicPr>
            <a:picLocks noChangeAspect="1"/>
          </p:cNvPicPr>
          <p:nvPr/>
        </p:nvPicPr>
        <p:blipFill>
          <a:blip r:embed="rId4"/>
          <a:stretch>
            <a:fillRect/>
          </a:stretch>
        </p:blipFill>
        <p:spPr>
          <a:xfrm>
            <a:off x="831007" y="3052999"/>
            <a:ext cx="276515" cy="276515"/>
          </a:xfrm>
          <a:prstGeom prst="rect">
            <a:avLst/>
          </a:prstGeom>
        </p:spPr>
      </p:pic>
      <p:sp>
        <p:nvSpPr>
          <p:cNvPr id="13" name="Text 9"/>
          <p:cNvSpPr txBox="1"/>
          <p:nvPr/>
        </p:nvSpPr>
        <p:spPr>
          <a:xfrm>
            <a:off x="1371600" y="2834640"/>
            <a:ext cx="3246120" cy="310896"/>
          </a:xfrm>
          <a:prstGeom prst="rect">
            <a:avLst/>
          </a:prstGeom>
          <a:noFill/>
          <a:ln/>
        </p:spPr>
        <p:txBody>
          <a:bodyPr wrap="square" lIns="0" tIns="0" rIns="0" bIns="0" rtlCol="0" anchor="t"/>
          <a:lstStyle/>
          <a:p>
            <a:pPr marL="0" indent="0">
              <a:buNone/>
            </a:pPr>
            <a:r>
              <a:rPr lang="en-US" sz="1550" b="1" dirty="0">
                <a:solidFill>
                  <a:srgbClr val="2D3843"/>
                </a:solidFill>
                <a:latin typeface="Calibri" pitchFamily="34" charset="0"/>
                <a:ea typeface="Calibri" pitchFamily="34" charset="-122"/>
                <a:cs typeface="Calibri" pitchFamily="34" charset="-120"/>
              </a:rPr>
              <a:t>Złe kryterium</a:t>
            </a:r>
            <a:endParaRPr lang="en-US" sz="1550" dirty="0"/>
          </a:p>
        </p:txBody>
      </p:sp>
      <p:sp>
        <p:nvSpPr>
          <p:cNvPr id="14" name="Text 10"/>
          <p:cNvSpPr txBox="1"/>
          <p:nvPr/>
        </p:nvSpPr>
        <p:spPr>
          <a:xfrm>
            <a:off x="1371600" y="3154680"/>
            <a:ext cx="3246120" cy="457200"/>
          </a:xfrm>
          <a:prstGeom prst="rect">
            <a:avLst/>
          </a:prstGeom>
          <a:noFill/>
          <a:ln/>
        </p:spPr>
        <p:txBody>
          <a:bodyPr wrap="square" lIns="0" tIns="0" rIns="0" bIns="0" rtlCol="0" anchor="t"/>
          <a:lstStyle/>
          <a:p>
            <a:pPr marL="0" indent="0">
              <a:buNone/>
            </a:pPr>
            <a:r>
              <a:rPr lang="en-US" sz="1300" dirty="0">
                <a:solidFill>
                  <a:srgbClr val="525C69"/>
                </a:solidFill>
                <a:latin typeface="Calibri" pitchFamily="34" charset="0"/>
                <a:ea typeface="Calibri" pitchFamily="34" charset="-122"/>
                <a:cs typeface="Calibri" pitchFamily="34" charset="-120"/>
              </a:rPr>
              <a:t>stosuje inne kryterium niż prompt, np. „czy program działa”</a:t>
            </a:r>
            <a:endParaRPr lang="en-US" sz="1300" dirty="0"/>
          </a:p>
        </p:txBody>
      </p:sp>
      <p:sp>
        <p:nvSpPr>
          <p:cNvPr id="15" name="Shape 11"/>
          <p:cNvSpPr/>
          <p:nvPr/>
        </p:nvSpPr>
        <p:spPr>
          <a:xfrm>
            <a:off x="548640" y="3730752"/>
            <a:ext cx="4160520" cy="896112"/>
          </a:xfrm>
          <a:prstGeom prst="roundRect">
            <a:avLst>
              <a:gd name="adj" fmla="val 8163"/>
            </a:avLst>
          </a:prstGeom>
          <a:solidFill>
            <a:srgbClr val="F4F6F9"/>
          </a:solidFill>
          <a:ln w="12700">
            <a:solidFill>
              <a:srgbClr val="F4F6F9"/>
            </a:solidFill>
            <a:prstDash val="solid"/>
          </a:ln>
        </p:spPr>
        <p:txBody>
          <a:bodyPr/>
          <a:lstStyle/>
          <a:p>
            <a:endParaRPr lang="pl-PL"/>
          </a:p>
        </p:txBody>
      </p:sp>
      <p:sp>
        <p:nvSpPr>
          <p:cNvPr id="16" name="Shape 12"/>
          <p:cNvSpPr/>
          <p:nvPr/>
        </p:nvSpPr>
        <p:spPr>
          <a:xfrm>
            <a:off x="713232" y="3922776"/>
            <a:ext cx="512064" cy="512064"/>
          </a:xfrm>
          <a:prstGeom prst="ellipse">
            <a:avLst/>
          </a:prstGeom>
          <a:solidFill>
            <a:srgbClr val="3C5FA8"/>
          </a:solidFill>
          <a:ln w="12700">
            <a:solidFill>
              <a:srgbClr val="3C5FA8"/>
            </a:solidFill>
            <a:prstDash val="solid"/>
          </a:ln>
        </p:spPr>
        <p:txBody>
          <a:bodyPr/>
          <a:lstStyle/>
          <a:p>
            <a:endParaRPr lang="pl-PL"/>
          </a:p>
        </p:txBody>
      </p:sp>
      <p:pic>
        <p:nvPicPr>
          <p:cNvPr id="17" name="Image 2" descr="preencoded.png"/>
          <p:cNvPicPr>
            <a:picLocks noChangeAspect="1"/>
          </p:cNvPicPr>
          <p:nvPr/>
        </p:nvPicPr>
        <p:blipFill>
          <a:blip r:embed="rId5"/>
          <a:stretch>
            <a:fillRect/>
          </a:stretch>
        </p:blipFill>
        <p:spPr>
          <a:xfrm>
            <a:off x="831007" y="4040551"/>
            <a:ext cx="276515" cy="276515"/>
          </a:xfrm>
          <a:prstGeom prst="rect">
            <a:avLst/>
          </a:prstGeom>
        </p:spPr>
      </p:pic>
      <p:sp>
        <p:nvSpPr>
          <p:cNvPr id="18" name="Text 13"/>
          <p:cNvSpPr txBox="1"/>
          <p:nvPr/>
        </p:nvSpPr>
        <p:spPr>
          <a:xfrm>
            <a:off x="1371600" y="3822192"/>
            <a:ext cx="3246120" cy="310896"/>
          </a:xfrm>
          <a:prstGeom prst="rect">
            <a:avLst/>
          </a:prstGeom>
          <a:noFill/>
          <a:ln/>
        </p:spPr>
        <p:txBody>
          <a:bodyPr wrap="square" lIns="0" tIns="0" rIns="0" bIns="0" rtlCol="0" anchor="t"/>
          <a:lstStyle/>
          <a:p>
            <a:pPr marL="0" indent="0">
              <a:buNone/>
            </a:pPr>
            <a:r>
              <a:rPr lang="en-US" sz="1550" b="1" dirty="0">
                <a:solidFill>
                  <a:srgbClr val="2D3843"/>
                </a:solidFill>
                <a:latin typeface="Calibri" pitchFamily="34" charset="0"/>
                <a:ea typeface="Calibri" pitchFamily="34" charset="-122"/>
                <a:cs typeface="Calibri" pitchFamily="34" charset="-120"/>
              </a:rPr>
              <a:t>Błędna interpretacja reguły</a:t>
            </a:r>
            <a:endParaRPr lang="en-US" sz="1550" dirty="0"/>
          </a:p>
        </p:txBody>
      </p:sp>
      <p:sp>
        <p:nvSpPr>
          <p:cNvPr id="19" name="Text 14"/>
          <p:cNvSpPr txBox="1"/>
          <p:nvPr/>
        </p:nvSpPr>
        <p:spPr>
          <a:xfrm>
            <a:off x="1371600" y="4142232"/>
            <a:ext cx="3246120" cy="457200"/>
          </a:xfrm>
          <a:prstGeom prst="rect">
            <a:avLst/>
          </a:prstGeom>
          <a:noFill/>
          <a:ln/>
        </p:spPr>
        <p:txBody>
          <a:bodyPr wrap="square" lIns="0" tIns="0" rIns="0" bIns="0" rtlCol="0" anchor="t"/>
          <a:lstStyle/>
          <a:p>
            <a:pPr marL="0" indent="0">
              <a:buNone/>
            </a:pPr>
            <a:r>
              <a:rPr lang="en-US" sz="1300" dirty="0">
                <a:solidFill>
                  <a:srgbClr val="525C69"/>
                </a:solidFill>
                <a:latin typeface="Calibri" pitchFamily="34" charset="0"/>
                <a:ea typeface="Calibri" pitchFamily="34" charset="-122"/>
                <a:cs typeface="Calibri" pitchFamily="34" charset="-120"/>
              </a:rPr>
              <a:t>prawdziwe fakty źle odniesione do reguły</a:t>
            </a:r>
            <a:endParaRPr lang="en-US" sz="1300" dirty="0"/>
          </a:p>
        </p:txBody>
      </p:sp>
      <p:sp>
        <p:nvSpPr>
          <p:cNvPr id="20" name="Shape 15"/>
          <p:cNvSpPr/>
          <p:nvPr/>
        </p:nvSpPr>
        <p:spPr>
          <a:xfrm>
            <a:off x="548640" y="4718304"/>
            <a:ext cx="4160520" cy="896112"/>
          </a:xfrm>
          <a:prstGeom prst="roundRect">
            <a:avLst>
              <a:gd name="adj" fmla="val 8163"/>
            </a:avLst>
          </a:prstGeom>
          <a:solidFill>
            <a:srgbClr val="F4F6F9"/>
          </a:solidFill>
          <a:ln w="12700">
            <a:solidFill>
              <a:srgbClr val="F4F6F9"/>
            </a:solidFill>
            <a:prstDash val="solid"/>
          </a:ln>
        </p:spPr>
        <p:txBody>
          <a:bodyPr/>
          <a:lstStyle/>
          <a:p>
            <a:endParaRPr lang="pl-PL"/>
          </a:p>
        </p:txBody>
      </p:sp>
      <p:sp>
        <p:nvSpPr>
          <p:cNvPr id="21" name="Shape 16"/>
          <p:cNvSpPr/>
          <p:nvPr/>
        </p:nvSpPr>
        <p:spPr>
          <a:xfrm>
            <a:off x="713232" y="4910328"/>
            <a:ext cx="512064" cy="512064"/>
          </a:xfrm>
          <a:prstGeom prst="ellipse">
            <a:avLst/>
          </a:prstGeom>
          <a:solidFill>
            <a:srgbClr val="3C5FA8"/>
          </a:solidFill>
          <a:ln w="12700">
            <a:solidFill>
              <a:srgbClr val="3C5FA8"/>
            </a:solidFill>
            <a:prstDash val="solid"/>
          </a:ln>
        </p:spPr>
        <p:txBody>
          <a:bodyPr/>
          <a:lstStyle/>
          <a:p>
            <a:endParaRPr lang="pl-PL"/>
          </a:p>
        </p:txBody>
      </p:sp>
      <p:pic>
        <p:nvPicPr>
          <p:cNvPr id="22" name="Image 3" descr="preencoded.png"/>
          <p:cNvPicPr>
            <a:picLocks noChangeAspect="1"/>
          </p:cNvPicPr>
          <p:nvPr/>
        </p:nvPicPr>
        <p:blipFill>
          <a:blip r:embed="rId6"/>
          <a:stretch>
            <a:fillRect/>
          </a:stretch>
        </p:blipFill>
        <p:spPr>
          <a:xfrm>
            <a:off x="831007" y="5028103"/>
            <a:ext cx="276515" cy="276515"/>
          </a:xfrm>
          <a:prstGeom prst="rect">
            <a:avLst/>
          </a:prstGeom>
        </p:spPr>
      </p:pic>
      <p:sp>
        <p:nvSpPr>
          <p:cNvPr id="23" name="Text 17"/>
          <p:cNvSpPr txBox="1"/>
          <p:nvPr/>
        </p:nvSpPr>
        <p:spPr>
          <a:xfrm>
            <a:off x="1371600" y="4809744"/>
            <a:ext cx="3246120" cy="310896"/>
          </a:xfrm>
          <a:prstGeom prst="rect">
            <a:avLst/>
          </a:prstGeom>
          <a:noFill/>
          <a:ln/>
        </p:spPr>
        <p:txBody>
          <a:bodyPr wrap="square" lIns="0" tIns="0" rIns="0" bIns="0" rtlCol="0" anchor="t"/>
          <a:lstStyle/>
          <a:p>
            <a:pPr marL="0" indent="0">
              <a:buNone/>
            </a:pPr>
            <a:r>
              <a:rPr lang="en-US" sz="1550" b="1" dirty="0">
                <a:solidFill>
                  <a:srgbClr val="2D3843"/>
                </a:solidFill>
                <a:latin typeface="Calibri" pitchFamily="34" charset="0"/>
                <a:ea typeface="Calibri" pitchFamily="34" charset="-122"/>
                <a:cs typeface="Calibri" pitchFamily="34" charset="-120"/>
              </a:rPr>
              <a:t>Błędne fakty</a:t>
            </a:r>
            <a:endParaRPr lang="en-US" sz="1550" dirty="0"/>
          </a:p>
        </p:txBody>
      </p:sp>
      <p:sp>
        <p:nvSpPr>
          <p:cNvPr id="24" name="Text 18"/>
          <p:cNvSpPr txBox="1"/>
          <p:nvPr/>
        </p:nvSpPr>
        <p:spPr>
          <a:xfrm>
            <a:off x="1371600" y="5129784"/>
            <a:ext cx="3246120" cy="457200"/>
          </a:xfrm>
          <a:prstGeom prst="rect">
            <a:avLst/>
          </a:prstGeom>
          <a:noFill/>
          <a:ln/>
        </p:spPr>
        <p:txBody>
          <a:bodyPr wrap="square" lIns="0" tIns="0" rIns="0" bIns="0" rtlCol="0" anchor="t"/>
          <a:lstStyle/>
          <a:p>
            <a:pPr marL="0" indent="0">
              <a:buNone/>
            </a:pPr>
            <a:r>
              <a:rPr lang="en-US" sz="1300" dirty="0">
                <a:solidFill>
                  <a:srgbClr val="525C69"/>
                </a:solidFill>
                <a:latin typeface="Calibri" pitchFamily="34" charset="0"/>
                <a:ea typeface="Calibri" pitchFamily="34" charset="-122"/>
                <a:cs typeface="Calibri" pitchFamily="34" charset="-120"/>
              </a:rPr>
              <a:t>nieprawda o kodzie, Javie lub bibliotece</a:t>
            </a:r>
            <a:endParaRPr lang="en-US" sz="1300" dirty="0"/>
          </a:p>
        </p:txBody>
      </p:sp>
      <p:sp>
        <p:nvSpPr>
          <p:cNvPr id="25" name="Shape 19"/>
          <p:cNvSpPr/>
          <p:nvPr/>
        </p:nvSpPr>
        <p:spPr>
          <a:xfrm>
            <a:off x="4983480" y="1417320"/>
            <a:ext cx="6656832" cy="2670048"/>
          </a:xfrm>
          <a:prstGeom prst="roundRect">
            <a:avLst>
              <a:gd name="adj" fmla="val 2740"/>
            </a:avLst>
          </a:prstGeom>
          <a:solidFill>
            <a:srgbClr val="F4F6F9"/>
          </a:solidFill>
          <a:ln w="12700">
            <a:solidFill>
              <a:srgbClr val="F4F6F9"/>
            </a:solidFill>
            <a:prstDash val="solid"/>
          </a:ln>
        </p:spPr>
        <p:txBody>
          <a:bodyPr/>
          <a:lstStyle/>
          <a:p>
            <a:endParaRPr lang="pl-PL"/>
          </a:p>
        </p:txBody>
      </p:sp>
      <p:sp>
        <p:nvSpPr>
          <p:cNvPr id="26" name="Text 20"/>
          <p:cNvSpPr txBox="1"/>
          <p:nvPr/>
        </p:nvSpPr>
        <p:spPr>
          <a:xfrm>
            <a:off x="5212080" y="1508760"/>
            <a:ext cx="6309360" cy="310896"/>
          </a:xfrm>
          <a:prstGeom prst="rect">
            <a:avLst/>
          </a:prstGeom>
          <a:noFill/>
          <a:ln/>
        </p:spPr>
        <p:txBody>
          <a:bodyPr wrap="square" lIns="0" tIns="0" rIns="0" bIns="0" rtlCol="0" anchor="t"/>
          <a:lstStyle/>
          <a:p>
            <a:pPr marL="0" indent="0">
              <a:buNone/>
            </a:pPr>
            <a:r>
              <a:rPr lang="en-US" sz="1500" b="1" dirty="0">
                <a:solidFill>
                  <a:srgbClr val="2D3843"/>
                </a:solidFill>
                <a:latin typeface="Calibri" pitchFamily="34" charset="0"/>
                <a:ea typeface="Calibri" pitchFamily="34" charset="-122"/>
                <a:cs typeface="Calibri" pitchFamily="34" charset="-120"/>
              </a:rPr>
              <a:t>Przykład złego kryterium</a:t>
            </a:r>
            <a:r>
              <a:rPr lang="en-US" sz="1500" dirty="0">
                <a:solidFill>
                  <a:srgbClr val="2D3843"/>
                </a:solidFill>
                <a:latin typeface="Calibri" pitchFamily="34" charset="0"/>
                <a:ea typeface="Calibri" pitchFamily="34" charset="-122"/>
                <a:cs typeface="Calibri" pitchFamily="34" charset="-120"/>
              </a:rPr>
              <a:t> (slajd 6) · etykieta: alarm prawdziwy</a:t>
            </a:r>
            <a:endParaRPr lang="en-US" sz="1500" dirty="0"/>
          </a:p>
        </p:txBody>
      </p:sp>
      <p:sp>
        <p:nvSpPr>
          <p:cNvPr id="27" name="Text 21"/>
          <p:cNvSpPr txBox="1"/>
          <p:nvPr/>
        </p:nvSpPr>
        <p:spPr>
          <a:xfrm>
            <a:off x="5212080" y="1892808"/>
            <a:ext cx="1783080" cy="256032"/>
          </a:xfrm>
          <a:prstGeom prst="rect">
            <a:avLst/>
          </a:prstGeom>
          <a:noFill/>
          <a:ln/>
        </p:spPr>
        <p:txBody>
          <a:bodyPr wrap="square" lIns="0" tIns="0" rIns="0" bIns="0" rtlCol="0" anchor="t"/>
          <a:lstStyle/>
          <a:p>
            <a:pPr marL="0" indent="0">
              <a:buNone/>
            </a:pPr>
            <a:r>
              <a:rPr lang="en-US" sz="1300" dirty="0">
                <a:solidFill>
                  <a:srgbClr val="2D3843"/>
                </a:solidFill>
                <a:latin typeface="Calibri" pitchFamily="34" charset="0"/>
                <a:ea typeface="Calibri" pitchFamily="34" charset="-122"/>
                <a:cs typeface="Calibri" pitchFamily="34" charset="-120"/>
              </a:rPr>
              <a:t>Claude Opus 5</a:t>
            </a:r>
            <a:endParaRPr lang="en-US" sz="1300" dirty="0"/>
          </a:p>
        </p:txBody>
      </p:sp>
      <p:sp>
        <p:nvSpPr>
          <p:cNvPr id="28" name="Shape 22"/>
          <p:cNvSpPr/>
          <p:nvPr/>
        </p:nvSpPr>
        <p:spPr>
          <a:xfrm>
            <a:off x="7040880" y="1938528"/>
            <a:ext cx="164592" cy="164592"/>
          </a:xfrm>
          <a:prstGeom prst="ellipse">
            <a:avLst/>
          </a:prstGeom>
          <a:solidFill>
            <a:srgbClr val="2E8B57"/>
          </a:solidFill>
          <a:ln w="12700">
            <a:solidFill>
              <a:srgbClr val="2E8B57"/>
            </a:solidFill>
            <a:prstDash val="solid"/>
          </a:ln>
        </p:spPr>
        <p:txBody>
          <a:bodyPr/>
          <a:lstStyle/>
          <a:p>
            <a:endParaRPr lang="pl-PL"/>
          </a:p>
        </p:txBody>
      </p:sp>
      <p:sp>
        <p:nvSpPr>
          <p:cNvPr id="29" name="Shape 23"/>
          <p:cNvSpPr/>
          <p:nvPr/>
        </p:nvSpPr>
        <p:spPr>
          <a:xfrm>
            <a:off x="7287768" y="1938528"/>
            <a:ext cx="164592" cy="164592"/>
          </a:xfrm>
          <a:prstGeom prst="ellipse">
            <a:avLst/>
          </a:prstGeom>
          <a:solidFill>
            <a:srgbClr val="2E8B57"/>
          </a:solidFill>
          <a:ln w="12700">
            <a:solidFill>
              <a:srgbClr val="2E8B57"/>
            </a:solidFill>
            <a:prstDash val="solid"/>
          </a:ln>
        </p:spPr>
        <p:txBody>
          <a:bodyPr/>
          <a:lstStyle/>
          <a:p>
            <a:endParaRPr lang="pl-PL"/>
          </a:p>
        </p:txBody>
      </p:sp>
      <p:sp>
        <p:nvSpPr>
          <p:cNvPr id="30" name="Shape 24"/>
          <p:cNvSpPr/>
          <p:nvPr/>
        </p:nvSpPr>
        <p:spPr>
          <a:xfrm>
            <a:off x="7534656" y="1938528"/>
            <a:ext cx="164592" cy="164592"/>
          </a:xfrm>
          <a:prstGeom prst="ellipse">
            <a:avLst/>
          </a:prstGeom>
          <a:solidFill>
            <a:srgbClr val="2E8B57"/>
          </a:solidFill>
          <a:ln w="12700">
            <a:solidFill>
              <a:srgbClr val="2E8B57"/>
            </a:solidFill>
            <a:prstDash val="solid"/>
          </a:ln>
        </p:spPr>
        <p:txBody>
          <a:bodyPr/>
          <a:lstStyle/>
          <a:p>
            <a:endParaRPr lang="pl-PL"/>
          </a:p>
        </p:txBody>
      </p:sp>
      <p:sp>
        <p:nvSpPr>
          <p:cNvPr id="31" name="Text 25"/>
          <p:cNvSpPr txBox="1"/>
          <p:nvPr/>
        </p:nvSpPr>
        <p:spPr>
          <a:xfrm>
            <a:off x="7909560" y="1892808"/>
            <a:ext cx="1371600" cy="256032"/>
          </a:xfrm>
          <a:prstGeom prst="rect">
            <a:avLst/>
          </a:prstGeom>
          <a:noFill/>
          <a:ln/>
        </p:spPr>
        <p:txBody>
          <a:bodyPr wrap="square" lIns="0" tIns="0" rIns="0" bIns="0" rtlCol="0" anchor="t"/>
          <a:lstStyle/>
          <a:p>
            <a:pPr marL="0" indent="0">
              <a:buNone/>
            </a:pPr>
            <a:r>
              <a:rPr lang="en-US" sz="1300" b="1" dirty="0">
                <a:solidFill>
                  <a:srgbClr val="2E8B57"/>
                </a:solidFill>
                <a:latin typeface="Calibri" pitchFamily="34" charset="0"/>
                <a:ea typeface="Calibri" pitchFamily="34" charset="-122"/>
                <a:cs typeface="Calibri" pitchFamily="34" charset="-120"/>
              </a:rPr>
              <a:t>zachował 3:0</a:t>
            </a:r>
            <a:endParaRPr lang="en-US" sz="1300" dirty="0"/>
          </a:p>
        </p:txBody>
      </p:sp>
      <p:sp>
        <p:nvSpPr>
          <p:cNvPr id="32" name="Text 26"/>
          <p:cNvSpPr txBox="1"/>
          <p:nvPr/>
        </p:nvSpPr>
        <p:spPr>
          <a:xfrm>
            <a:off x="5212080" y="2157984"/>
            <a:ext cx="1783080" cy="256032"/>
          </a:xfrm>
          <a:prstGeom prst="rect">
            <a:avLst/>
          </a:prstGeom>
          <a:noFill/>
          <a:ln/>
        </p:spPr>
        <p:txBody>
          <a:bodyPr wrap="square" lIns="0" tIns="0" rIns="0" bIns="0" rtlCol="0" anchor="t"/>
          <a:lstStyle/>
          <a:p>
            <a:pPr marL="0" indent="0">
              <a:buNone/>
            </a:pPr>
            <a:r>
              <a:rPr lang="en-US" sz="1300" dirty="0">
                <a:solidFill>
                  <a:srgbClr val="2D3843"/>
                </a:solidFill>
                <a:latin typeface="Calibri" pitchFamily="34" charset="0"/>
                <a:ea typeface="Calibri" pitchFamily="34" charset="-122"/>
                <a:cs typeface="Calibri" pitchFamily="34" charset="-120"/>
              </a:rPr>
              <a:t>Claude Sonnet 5</a:t>
            </a:r>
            <a:endParaRPr lang="en-US" sz="1300" dirty="0"/>
          </a:p>
        </p:txBody>
      </p:sp>
      <p:sp>
        <p:nvSpPr>
          <p:cNvPr id="33" name="Shape 27"/>
          <p:cNvSpPr/>
          <p:nvPr/>
        </p:nvSpPr>
        <p:spPr>
          <a:xfrm>
            <a:off x="7040880" y="2203704"/>
            <a:ext cx="164592" cy="164592"/>
          </a:xfrm>
          <a:prstGeom prst="ellipse">
            <a:avLst/>
          </a:prstGeom>
          <a:solidFill>
            <a:srgbClr val="2E8B57"/>
          </a:solidFill>
          <a:ln w="12700">
            <a:solidFill>
              <a:srgbClr val="2E8B57"/>
            </a:solidFill>
            <a:prstDash val="solid"/>
          </a:ln>
        </p:spPr>
        <p:txBody>
          <a:bodyPr/>
          <a:lstStyle/>
          <a:p>
            <a:endParaRPr lang="pl-PL"/>
          </a:p>
        </p:txBody>
      </p:sp>
      <p:sp>
        <p:nvSpPr>
          <p:cNvPr id="34" name="Shape 28"/>
          <p:cNvSpPr/>
          <p:nvPr/>
        </p:nvSpPr>
        <p:spPr>
          <a:xfrm>
            <a:off x="7287768" y="2203704"/>
            <a:ext cx="164592" cy="164592"/>
          </a:xfrm>
          <a:prstGeom prst="ellipse">
            <a:avLst/>
          </a:prstGeom>
          <a:solidFill>
            <a:srgbClr val="2E8B57"/>
          </a:solidFill>
          <a:ln w="12700">
            <a:solidFill>
              <a:srgbClr val="2E8B57"/>
            </a:solidFill>
            <a:prstDash val="solid"/>
          </a:ln>
        </p:spPr>
        <p:txBody>
          <a:bodyPr/>
          <a:lstStyle/>
          <a:p>
            <a:endParaRPr lang="pl-PL"/>
          </a:p>
        </p:txBody>
      </p:sp>
      <p:sp>
        <p:nvSpPr>
          <p:cNvPr id="35" name="Shape 29"/>
          <p:cNvSpPr/>
          <p:nvPr/>
        </p:nvSpPr>
        <p:spPr>
          <a:xfrm>
            <a:off x="7534656" y="2203704"/>
            <a:ext cx="164592" cy="164592"/>
          </a:xfrm>
          <a:prstGeom prst="ellipse">
            <a:avLst/>
          </a:prstGeom>
          <a:solidFill>
            <a:srgbClr val="2E8B57"/>
          </a:solidFill>
          <a:ln w="12700">
            <a:solidFill>
              <a:srgbClr val="2E8B57"/>
            </a:solidFill>
            <a:prstDash val="solid"/>
          </a:ln>
        </p:spPr>
        <p:txBody>
          <a:bodyPr/>
          <a:lstStyle/>
          <a:p>
            <a:endParaRPr lang="pl-PL"/>
          </a:p>
        </p:txBody>
      </p:sp>
      <p:sp>
        <p:nvSpPr>
          <p:cNvPr id="36" name="Text 30"/>
          <p:cNvSpPr txBox="1"/>
          <p:nvPr/>
        </p:nvSpPr>
        <p:spPr>
          <a:xfrm>
            <a:off x="7909560" y="2157984"/>
            <a:ext cx="1371600" cy="256032"/>
          </a:xfrm>
          <a:prstGeom prst="rect">
            <a:avLst/>
          </a:prstGeom>
          <a:noFill/>
          <a:ln/>
        </p:spPr>
        <p:txBody>
          <a:bodyPr wrap="square" lIns="0" tIns="0" rIns="0" bIns="0" rtlCol="0" anchor="t"/>
          <a:lstStyle/>
          <a:p>
            <a:pPr marL="0" indent="0">
              <a:buNone/>
            </a:pPr>
            <a:r>
              <a:rPr lang="en-US" sz="1300" b="1" dirty="0">
                <a:solidFill>
                  <a:srgbClr val="2E8B57"/>
                </a:solidFill>
                <a:latin typeface="Calibri" pitchFamily="34" charset="0"/>
                <a:ea typeface="Calibri" pitchFamily="34" charset="-122"/>
                <a:cs typeface="Calibri" pitchFamily="34" charset="-120"/>
              </a:rPr>
              <a:t>zachował 3:0</a:t>
            </a:r>
            <a:endParaRPr lang="en-US" sz="1300" dirty="0"/>
          </a:p>
        </p:txBody>
      </p:sp>
      <p:sp>
        <p:nvSpPr>
          <p:cNvPr id="37" name="Text 31"/>
          <p:cNvSpPr txBox="1"/>
          <p:nvPr/>
        </p:nvSpPr>
        <p:spPr>
          <a:xfrm>
            <a:off x="5212080" y="2423160"/>
            <a:ext cx="1783080" cy="256032"/>
          </a:xfrm>
          <a:prstGeom prst="rect">
            <a:avLst/>
          </a:prstGeom>
          <a:noFill/>
          <a:ln/>
        </p:spPr>
        <p:txBody>
          <a:bodyPr wrap="square" lIns="0" tIns="0" rIns="0" bIns="0" rtlCol="0" anchor="t"/>
          <a:lstStyle/>
          <a:p>
            <a:pPr marL="0" indent="0">
              <a:buNone/>
            </a:pPr>
            <a:r>
              <a:rPr lang="en-US" sz="1300" dirty="0">
                <a:solidFill>
                  <a:srgbClr val="2D3843"/>
                </a:solidFill>
                <a:latin typeface="Calibri" pitchFamily="34" charset="0"/>
                <a:ea typeface="Calibri" pitchFamily="34" charset="-122"/>
                <a:cs typeface="Calibri" pitchFamily="34" charset="-120"/>
              </a:rPr>
              <a:t>GPT-5.6 Terra</a:t>
            </a:r>
            <a:endParaRPr lang="en-US" sz="1300" dirty="0"/>
          </a:p>
        </p:txBody>
      </p:sp>
      <p:sp>
        <p:nvSpPr>
          <p:cNvPr id="38" name="Shape 32"/>
          <p:cNvSpPr/>
          <p:nvPr/>
        </p:nvSpPr>
        <p:spPr>
          <a:xfrm>
            <a:off x="7040880" y="2468880"/>
            <a:ext cx="164592" cy="164592"/>
          </a:xfrm>
          <a:prstGeom prst="ellipse">
            <a:avLst/>
          </a:prstGeom>
          <a:solidFill>
            <a:srgbClr val="2E8B57"/>
          </a:solidFill>
          <a:ln w="12700">
            <a:solidFill>
              <a:srgbClr val="2E8B57"/>
            </a:solidFill>
            <a:prstDash val="solid"/>
          </a:ln>
        </p:spPr>
        <p:txBody>
          <a:bodyPr/>
          <a:lstStyle/>
          <a:p>
            <a:endParaRPr lang="pl-PL"/>
          </a:p>
        </p:txBody>
      </p:sp>
      <p:sp>
        <p:nvSpPr>
          <p:cNvPr id="39" name="Shape 33"/>
          <p:cNvSpPr/>
          <p:nvPr/>
        </p:nvSpPr>
        <p:spPr>
          <a:xfrm>
            <a:off x="7287768" y="2468880"/>
            <a:ext cx="164592" cy="164592"/>
          </a:xfrm>
          <a:prstGeom prst="ellipse">
            <a:avLst/>
          </a:prstGeom>
          <a:solidFill>
            <a:srgbClr val="2E8B57"/>
          </a:solidFill>
          <a:ln w="12700">
            <a:solidFill>
              <a:srgbClr val="2E8B57"/>
            </a:solidFill>
            <a:prstDash val="solid"/>
          </a:ln>
        </p:spPr>
        <p:txBody>
          <a:bodyPr/>
          <a:lstStyle/>
          <a:p>
            <a:endParaRPr lang="pl-PL"/>
          </a:p>
        </p:txBody>
      </p:sp>
      <p:sp>
        <p:nvSpPr>
          <p:cNvPr id="40" name="Shape 34"/>
          <p:cNvSpPr/>
          <p:nvPr/>
        </p:nvSpPr>
        <p:spPr>
          <a:xfrm>
            <a:off x="7534656" y="2468880"/>
            <a:ext cx="164592" cy="164592"/>
          </a:xfrm>
          <a:prstGeom prst="ellipse">
            <a:avLst/>
          </a:prstGeom>
          <a:solidFill>
            <a:srgbClr val="2E8B57"/>
          </a:solidFill>
          <a:ln w="12700">
            <a:solidFill>
              <a:srgbClr val="2E8B57"/>
            </a:solidFill>
            <a:prstDash val="solid"/>
          </a:ln>
        </p:spPr>
        <p:txBody>
          <a:bodyPr/>
          <a:lstStyle/>
          <a:p>
            <a:endParaRPr lang="pl-PL"/>
          </a:p>
        </p:txBody>
      </p:sp>
      <p:sp>
        <p:nvSpPr>
          <p:cNvPr id="41" name="Text 35"/>
          <p:cNvSpPr txBox="1"/>
          <p:nvPr/>
        </p:nvSpPr>
        <p:spPr>
          <a:xfrm>
            <a:off x="7909560" y="2423160"/>
            <a:ext cx="1371600" cy="256032"/>
          </a:xfrm>
          <a:prstGeom prst="rect">
            <a:avLst/>
          </a:prstGeom>
          <a:noFill/>
          <a:ln/>
        </p:spPr>
        <p:txBody>
          <a:bodyPr wrap="square" lIns="0" tIns="0" rIns="0" bIns="0" rtlCol="0" anchor="t"/>
          <a:lstStyle/>
          <a:p>
            <a:pPr marL="0" indent="0">
              <a:buNone/>
            </a:pPr>
            <a:r>
              <a:rPr lang="en-US" sz="1300" b="1" dirty="0">
                <a:solidFill>
                  <a:srgbClr val="2E8B57"/>
                </a:solidFill>
                <a:latin typeface="Calibri" pitchFamily="34" charset="0"/>
                <a:ea typeface="Calibri" pitchFamily="34" charset="-122"/>
                <a:cs typeface="Calibri" pitchFamily="34" charset="-120"/>
              </a:rPr>
              <a:t>zachował 3:0</a:t>
            </a:r>
            <a:endParaRPr lang="en-US" sz="1300" dirty="0"/>
          </a:p>
        </p:txBody>
      </p:sp>
      <p:sp>
        <p:nvSpPr>
          <p:cNvPr id="42" name="Text 36"/>
          <p:cNvSpPr txBox="1"/>
          <p:nvPr/>
        </p:nvSpPr>
        <p:spPr>
          <a:xfrm>
            <a:off x="5212080" y="2688336"/>
            <a:ext cx="1783080" cy="256032"/>
          </a:xfrm>
          <a:prstGeom prst="rect">
            <a:avLst/>
          </a:prstGeom>
          <a:noFill/>
          <a:ln/>
        </p:spPr>
        <p:txBody>
          <a:bodyPr wrap="square" lIns="0" tIns="0" rIns="0" bIns="0" rtlCol="0" anchor="t"/>
          <a:lstStyle/>
          <a:p>
            <a:pPr marL="0" indent="0">
              <a:buNone/>
            </a:pPr>
            <a:r>
              <a:rPr lang="en-US" sz="1300" dirty="0">
                <a:solidFill>
                  <a:srgbClr val="2D3843"/>
                </a:solidFill>
                <a:latin typeface="Calibri" pitchFamily="34" charset="0"/>
                <a:ea typeface="Calibri" pitchFamily="34" charset="-122"/>
                <a:cs typeface="Calibri" pitchFamily="34" charset="-120"/>
              </a:rPr>
              <a:t>GPT-5.6 Luna</a:t>
            </a:r>
            <a:endParaRPr lang="en-US" sz="1300" dirty="0"/>
          </a:p>
        </p:txBody>
      </p:sp>
      <p:sp>
        <p:nvSpPr>
          <p:cNvPr id="43" name="Shape 37"/>
          <p:cNvSpPr/>
          <p:nvPr/>
        </p:nvSpPr>
        <p:spPr>
          <a:xfrm>
            <a:off x="7040880" y="2734056"/>
            <a:ext cx="164592" cy="164592"/>
          </a:xfrm>
          <a:prstGeom prst="ellipse">
            <a:avLst/>
          </a:prstGeom>
          <a:solidFill>
            <a:srgbClr val="2E8B57"/>
          </a:solidFill>
          <a:ln w="12700">
            <a:solidFill>
              <a:srgbClr val="2E8B57"/>
            </a:solidFill>
            <a:prstDash val="solid"/>
          </a:ln>
        </p:spPr>
        <p:txBody>
          <a:bodyPr/>
          <a:lstStyle/>
          <a:p>
            <a:endParaRPr lang="pl-PL"/>
          </a:p>
        </p:txBody>
      </p:sp>
      <p:sp>
        <p:nvSpPr>
          <p:cNvPr id="44" name="Shape 38"/>
          <p:cNvSpPr/>
          <p:nvPr/>
        </p:nvSpPr>
        <p:spPr>
          <a:xfrm>
            <a:off x="7287768" y="2734056"/>
            <a:ext cx="164592" cy="164592"/>
          </a:xfrm>
          <a:prstGeom prst="ellipse">
            <a:avLst/>
          </a:prstGeom>
          <a:solidFill>
            <a:srgbClr val="2E8B57"/>
          </a:solidFill>
          <a:ln w="12700">
            <a:solidFill>
              <a:srgbClr val="2E8B57"/>
            </a:solidFill>
            <a:prstDash val="solid"/>
          </a:ln>
        </p:spPr>
        <p:txBody>
          <a:bodyPr/>
          <a:lstStyle/>
          <a:p>
            <a:endParaRPr lang="pl-PL"/>
          </a:p>
        </p:txBody>
      </p:sp>
      <p:sp>
        <p:nvSpPr>
          <p:cNvPr id="45" name="Shape 39"/>
          <p:cNvSpPr/>
          <p:nvPr/>
        </p:nvSpPr>
        <p:spPr>
          <a:xfrm>
            <a:off x="7534656" y="2734056"/>
            <a:ext cx="164592" cy="164592"/>
          </a:xfrm>
          <a:prstGeom prst="ellipse">
            <a:avLst/>
          </a:prstGeom>
          <a:solidFill>
            <a:srgbClr val="2E8B57"/>
          </a:solidFill>
          <a:ln w="12700">
            <a:solidFill>
              <a:srgbClr val="2E8B57"/>
            </a:solidFill>
            <a:prstDash val="solid"/>
          </a:ln>
        </p:spPr>
        <p:txBody>
          <a:bodyPr/>
          <a:lstStyle/>
          <a:p>
            <a:endParaRPr lang="pl-PL"/>
          </a:p>
        </p:txBody>
      </p:sp>
      <p:sp>
        <p:nvSpPr>
          <p:cNvPr id="46" name="Text 40"/>
          <p:cNvSpPr txBox="1"/>
          <p:nvPr/>
        </p:nvSpPr>
        <p:spPr>
          <a:xfrm>
            <a:off x="7909560" y="2688336"/>
            <a:ext cx="1371600" cy="256032"/>
          </a:xfrm>
          <a:prstGeom prst="rect">
            <a:avLst/>
          </a:prstGeom>
          <a:noFill/>
          <a:ln/>
        </p:spPr>
        <p:txBody>
          <a:bodyPr wrap="square" lIns="0" tIns="0" rIns="0" bIns="0" rtlCol="0" anchor="t"/>
          <a:lstStyle/>
          <a:p>
            <a:pPr marL="0" indent="0">
              <a:buNone/>
            </a:pPr>
            <a:r>
              <a:rPr lang="en-US" sz="1300" b="1" dirty="0">
                <a:solidFill>
                  <a:srgbClr val="2E8B57"/>
                </a:solidFill>
                <a:latin typeface="Calibri" pitchFamily="34" charset="0"/>
                <a:ea typeface="Calibri" pitchFamily="34" charset="-122"/>
                <a:cs typeface="Calibri" pitchFamily="34" charset="-120"/>
              </a:rPr>
              <a:t>zachował 3:0</a:t>
            </a:r>
            <a:endParaRPr lang="en-US" sz="1300" dirty="0"/>
          </a:p>
        </p:txBody>
      </p:sp>
      <p:sp>
        <p:nvSpPr>
          <p:cNvPr id="47" name="Text 41"/>
          <p:cNvSpPr txBox="1"/>
          <p:nvPr/>
        </p:nvSpPr>
        <p:spPr>
          <a:xfrm>
            <a:off x="5212080" y="2953512"/>
            <a:ext cx="1783080" cy="256032"/>
          </a:xfrm>
          <a:prstGeom prst="rect">
            <a:avLst/>
          </a:prstGeom>
          <a:noFill/>
          <a:ln/>
        </p:spPr>
        <p:txBody>
          <a:bodyPr wrap="square" lIns="0" tIns="0" rIns="0" bIns="0" rtlCol="0" anchor="t"/>
          <a:lstStyle/>
          <a:p>
            <a:pPr marL="0" indent="0">
              <a:buNone/>
            </a:pPr>
            <a:r>
              <a:rPr lang="en-US" sz="1300" dirty="0">
                <a:solidFill>
                  <a:srgbClr val="2D3843"/>
                </a:solidFill>
                <a:latin typeface="Calibri" pitchFamily="34" charset="0"/>
                <a:ea typeface="Calibri" pitchFamily="34" charset="-122"/>
                <a:cs typeface="Calibri" pitchFamily="34" charset="-120"/>
              </a:rPr>
              <a:t>gpt-oss-120b</a:t>
            </a:r>
            <a:endParaRPr lang="en-US" sz="1300" dirty="0"/>
          </a:p>
        </p:txBody>
      </p:sp>
      <p:sp>
        <p:nvSpPr>
          <p:cNvPr id="48" name="Shape 42"/>
          <p:cNvSpPr/>
          <p:nvPr/>
        </p:nvSpPr>
        <p:spPr>
          <a:xfrm>
            <a:off x="7040880" y="2999232"/>
            <a:ext cx="164592" cy="164592"/>
          </a:xfrm>
          <a:prstGeom prst="ellipse">
            <a:avLst/>
          </a:prstGeom>
          <a:solidFill>
            <a:srgbClr val="C0392B"/>
          </a:solidFill>
          <a:ln w="12700">
            <a:solidFill>
              <a:srgbClr val="C0392B"/>
            </a:solidFill>
            <a:prstDash val="solid"/>
          </a:ln>
        </p:spPr>
        <p:txBody>
          <a:bodyPr/>
          <a:lstStyle/>
          <a:p>
            <a:endParaRPr lang="pl-PL"/>
          </a:p>
        </p:txBody>
      </p:sp>
      <p:sp>
        <p:nvSpPr>
          <p:cNvPr id="49" name="Shape 43"/>
          <p:cNvSpPr/>
          <p:nvPr/>
        </p:nvSpPr>
        <p:spPr>
          <a:xfrm>
            <a:off x="7287768" y="2999232"/>
            <a:ext cx="164592" cy="164592"/>
          </a:xfrm>
          <a:prstGeom prst="ellipse">
            <a:avLst/>
          </a:prstGeom>
          <a:solidFill>
            <a:srgbClr val="2E8B57"/>
          </a:solidFill>
          <a:ln w="12700">
            <a:solidFill>
              <a:srgbClr val="2E8B57"/>
            </a:solidFill>
            <a:prstDash val="solid"/>
          </a:ln>
        </p:spPr>
        <p:txBody>
          <a:bodyPr/>
          <a:lstStyle/>
          <a:p>
            <a:endParaRPr lang="pl-PL"/>
          </a:p>
        </p:txBody>
      </p:sp>
      <p:sp>
        <p:nvSpPr>
          <p:cNvPr id="50" name="Shape 44"/>
          <p:cNvSpPr/>
          <p:nvPr/>
        </p:nvSpPr>
        <p:spPr>
          <a:xfrm>
            <a:off x="7534656" y="2999232"/>
            <a:ext cx="164592" cy="164592"/>
          </a:xfrm>
          <a:prstGeom prst="ellipse">
            <a:avLst/>
          </a:prstGeom>
          <a:solidFill>
            <a:srgbClr val="C0392B"/>
          </a:solidFill>
          <a:ln w="12700">
            <a:solidFill>
              <a:srgbClr val="C0392B"/>
            </a:solidFill>
            <a:prstDash val="solid"/>
          </a:ln>
        </p:spPr>
        <p:txBody>
          <a:bodyPr/>
          <a:lstStyle/>
          <a:p>
            <a:endParaRPr lang="pl-PL"/>
          </a:p>
        </p:txBody>
      </p:sp>
      <p:sp>
        <p:nvSpPr>
          <p:cNvPr id="51" name="Text 45"/>
          <p:cNvSpPr txBox="1"/>
          <p:nvPr/>
        </p:nvSpPr>
        <p:spPr>
          <a:xfrm>
            <a:off x="7909560" y="2953512"/>
            <a:ext cx="1371600" cy="256032"/>
          </a:xfrm>
          <a:prstGeom prst="rect">
            <a:avLst/>
          </a:prstGeom>
          <a:noFill/>
          <a:ln/>
        </p:spPr>
        <p:txBody>
          <a:bodyPr wrap="square" lIns="0" tIns="0" rIns="0" bIns="0" rtlCol="0" anchor="t"/>
          <a:lstStyle/>
          <a:p>
            <a:pPr marL="0" indent="0">
              <a:buNone/>
            </a:pPr>
            <a:r>
              <a:rPr lang="en-US" sz="1300" b="1" dirty="0">
                <a:solidFill>
                  <a:srgbClr val="C0392B"/>
                </a:solidFill>
                <a:latin typeface="Calibri" pitchFamily="34" charset="0"/>
                <a:ea typeface="Calibri" pitchFamily="34" charset="-122"/>
                <a:cs typeface="Calibri" pitchFamily="34" charset="-120"/>
              </a:rPr>
              <a:t>odrzucił 2:1</a:t>
            </a:r>
            <a:endParaRPr lang="en-US" sz="1300" dirty="0"/>
          </a:p>
        </p:txBody>
      </p:sp>
      <p:sp>
        <p:nvSpPr>
          <p:cNvPr id="52" name="Text 46"/>
          <p:cNvSpPr txBox="1"/>
          <p:nvPr/>
        </p:nvSpPr>
        <p:spPr>
          <a:xfrm>
            <a:off x="5212080" y="3218688"/>
            <a:ext cx="1783080" cy="256032"/>
          </a:xfrm>
          <a:prstGeom prst="rect">
            <a:avLst/>
          </a:prstGeom>
          <a:noFill/>
          <a:ln/>
        </p:spPr>
        <p:txBody>
          <a:bodyPr wrap="square" lIns="0" tIns="0" rIns="0" bIns="0" rtlCol="0" anchor="t"/>
          <a:lstStyle/>
          <a:p>
            <a:pPr marL="0" indent="0">
              <a:buNone/>
            </a:pPr>
            <a:r>
              <a:rPr lang="en-US" sz="1300" dirty="0">
                <a:solidFill>
                  <a:srgbClr val="2D3843"/>
                </a:solidFill>
                <a:latin typeface="Calibri" pitchFamily="34" charset="0"/>
                <a:ea typeface="Calibri" pitchFamily="34" charset="-122"/>
                <a:cs typeface="Calibri" pitchFamily="34" charset="-120"/>
              </a:rPr>
              <a:t>gpt-oss-20b</a:t>
            </a:r>
            <a:endParaRPr lang="en-US" sz="1300" dirty="0"/>
          </a:p>
        </p:txBody>
      </p:sp>
      <p:sp>
        <p:nvSpPr>
          <p:cNvPr id="53" name="Shape 47"/>
          <p:cNvSpPr/>
          <p:nvPr/>
        </p:nvSpPr>
        <p:spPr>
          <a:xfrm>
            <a:off x="7040880" y="3264408"/>
            <a:ext cx="164592" cy="164592"/>
          </a:xfrm>
          <a:prstGeom prst="ellipse">
            <a:avLst/>
          </a:prstGeom>
          <a:solidFill>
            <a:srgbClr val="C0392B"/>
          </a:solidFill>
          <a:ln w="12700">
            <a:solidFill>
              <a:srgbClr val="C0392B"/>
            </a:solidFill>
            <a:prstDash val="solid"/>
          </a:ln>
        </p:spPr>
        <p:txBody>
          <a:bodyPr/>
          <a:lstStyle/>
          <a:p>
            <a:endParaRPr lang="pl-PL"/>
          </a:p>
        </p:txBody>
      </p:sp>
      <p:sp>
        <p:nvSpPr>
          <p:cNvPr id="54" name="Shape 48"/>
          <p:cNvSpPr/>
          <p:nvPr/>
        </p:nvSpPr>
        <p:spPr>
          <a:xfrm>
            <a:off x="7287768" y="3264408"/>
            <a:ext cx="164592" cy="164592"/>
          </a:xfrm>
          <a:prstGeom prst="ellipse">
            <a:avLst/>
          </a:prstGeom>
          <a:solidFill>
            <a:srgbClr val="C0392B"/>
          </a:solidFill>
          <a:ln w="12700">
            <a:solidFill>
              <a:srgbClr val="C0392B"/>
            </a:solidFill>
            <a:prstDash val="solid"/>
          </a:ln>
        </p:spPr>
        <p:txBody>
          <a:bodyPr/>
          <a:lstStyle/>
          <a:p>
            <a:endParaRPr lang="pl-PL"/>
          </a:p>
        </p:txBody>
      </p:sp>
      <p:sp>
        <p:nvSpPr>
          <p:cNvPr id="55" name="Shape 49"/>
          <p:cNvSpPr/>
          <p:nvPr/>
        </p:nvSpPr>
        <p:spPr>
          <a:xfrm>
            <a:off x="7534656" y="3264408"/>
            <a:ext cx="164592" cy="164592"/>
          </a:xfrm>
          <a:prstGeom prst="ellipse">
            <a:avLst/>
          </a:prstGeom>
          <a:solidFill>
            <a:srgbClr val="C0392B"/>
          </a:solidFill>
          <a:ln w="12700">
            <a:solidFill>
              <a:srgbClr val="C0392B"/>
            </a:solidFill>
            <a:prstDash val="solid"/>
          </a:ln>
        </p:spPr>
        <p:txBody>
          <a:bodyPr/>
          <a:lstStyle/>
          <a:p>
            <a:endParaRPr lang="pl-PL"/>
          </a:p>
        </p:txBody>
      </p:sp>
      <p:sp>
        <p:nvSpPr>
          <p:cNvPr id="56" name="Text 50"/>
          <p:cNvSpPr txBox="1"/>
          <p:nvPr/>
        </p:nvSpPr>
        <p:spPr>
          <a:xfrm>
            <a:off x="7909560" y="3218688"/>
            <a:ext cx="1371600" cy="256032"/>
          </a:xfrm>
          <a:prstGeom prst="rect">
            <a:avLst/>
          </a:prstGeom>
          <a:noFill/>
          <a:ln/>
        </p:spPr>
        <p:txBody>
          <a:bodyPr wrap="square" lIns="0" tIns="0" rIns="0" bIns="0" rtlCol="0" anchor="t"/>
          <a:lstStyle/>
          <a:p>
            <a:pPr marL="0" indent="0">
              <a:buNone/>
            </a:pPr>
            <a:r>
              <a:rPr lang="en-US" sz="1300" b="1" dirty="0">
                <a:solidFill>
                  <a:srgbClr val="C0392B"/>
                </a:solidFill>
                <a:latin typeface="Calibri" pitchFamily="34" charset="0"/>
                <a:ea typeface="Calibri" pitchFamily="34" charset="-122"/>
                <a:cs typeface="Calibri" pitchFamily="34" charset="-120"/>
              </a:rPr>
              <a:t>odrzucił 3:0</a:t>
            </a:r>
            <a:endParaRPr lang="en-US" sz="1300" dirty="0"/>
          </a:p>
        </p:txBody>
      </p:sp>
      <p:sp>
        <p:nvSpPr>
          <p:cNvPr id="57" name="Text 51"/>
          <p:cNvSpPr txBox="1"/>
          <p:nvPr/>
        </p:nvSpPr>
        <p:spPr>
          <a:xfrm>
            <a:off x="5212080" y="3483864"/>
            <a:ext cx="1783080" cy="256032"/>
          </a:xfrm>
          <a:prstGeom prst="rect">
            <a:avLst/>
          </a:prstGeom>
          <a:noFill/>
          <a:ln/>
        </p:spPr>
        <p:txBody>
          <a:bodyPr wrap="square" lIns="0" tIns="0" rIns="0" bIns="0" rtlCol="0" anchor="t"/>
          <a:lstStyle/>
          <a:p>
            <a:pPr marL="0" indent="0">
              <a:buNone/>
            </a:pPr>
            <a:r>
              <a:rPr lang="en-US" sz="1300" dirty="0">
                <a:solidFill>
                  <a:srgbClr val="2D3843"/>
                </a:solidFill>
                <a:latin typeface="Calibri" pitchFamily="34" charset="0"/>
                <a:ea typeface="Calibri" pitchFamily="34" charset="-122"/>
                <a:cs typeface="Calibri" pitchFamily="34" charset="-120"/>
              </a:rPr>
              <a:t>Qwen3.5 9B</a:t>
            </a:r>
            <a:endParaRPr lang="en-US" sz="1300" dirty="0"/>
          </a:p>
        </p:txBody>
      </p:sp>
      <p:sp>
        <p:nvSpPr>
          <p:cNvPr id="58" name="Shape 52"/>
          <p:cNvSpPr/>
          <p:nvPr/>
        </p:nvSpPr>
        <p:spPr>
          <a:xfrm>
            <a:off x="7040880" y="3529584"/>
            <a:ext cx="164592" cy="164592"/>
          </a:xfrm>
          <a:prstGeom prst="ellipse">
            <a:avLst/>
          </a:prstGeom>
          <a:solidFill>
            <a:srgbClr val="C0392B"/>
          </a:solidFill>
          <a:ln w="12700">
            <a:solidFill>
              <a:srgbClr val="C0392B"/>
            </a:solidFill>
            <a:prstDash val="solid"/>
          </a:ln>
        </p:spPr>
        <p:txBody>
          <a:bodyPr/>
          <a:lstStyle/>
          <a:p>
            <a:endParaRPr lang="pl-PL"/>
          </a:p>
        </p:txBody>
      </p:sp>
      <p:sp>
        <p:nvSpPr>
          <p:cNvPr id="59" name="Shape 53"/>
          <p:cNvSpPr/>
          <p:nvPr/>
        </p:nvSpPr>
        <p:spPr>
          <a:xfrm>
            <a:off x="7287768" y="3529584"/>
            <a:ext cx="164592" cy="164592"/>
          </a:xfrm>
          <a:prstGeom prst="ellipse">
            <a:avLst/>
          </a:prstGeom>
          <a:solidFill>
            <a:srgbClr val="2E8B57"/>
          </a:solidFill>
          <a:ln w="12700">
            <a:solidFill>
              <a:srgbClr val="2E8B57"/>
            </a:solidFill>
            <a:prstDash val="solid"/>
          </a:ln>
        </p:spPr>
        <p:txBody>
          <a:bodyPr/>
          <a:lstStyle/>
          <a:p>
            <a:endParaRPr lang="pl-PL"/>
          </a:p>
        </p:txBody>
      </p:sp>
      <p:sp>
        <p:nvSpPr>
          <p:cNvPr id="60" name="Shape 54"/>
          <p:cNvSpPr/>
          <p:nvPr/>
        </p:nvSpPr>
        <p:spPr>
          <a:xfrm>
            <a:off x="7534656" y="3529584"/>
            <a:ext cx="164592" cy="164592"/>
          </a:xfrm>
          <a:prstGeom prst="ellipse">
            <a:avLst/>
          </a:prstGeom>
          <a:solidFill>
            <a:srgbClr val="C0392B"/>
          </a:solidFill>
          <a:ln w="12700">
            <a:solidFill>
              <a:srgbClr val="C0392B"/>
            </a:solidFill>
            <a:prstDash val="solid"/>
          </a:ln>
        </p:spPr>
        <p:txBody>
          <a:bodyPr/>
          <a:lstStyle/>
          <a:p>
            <a:endParaRPr lang="pl-PL"/>
          </a:p>
        </p:txBody>
      </p:sp>
      <p:sp>
        <p:nvSpPr>
          <p:cNvPr id="61" name="Text 55"/>
          <p:cNvSpPr txBox="1"/>
          <p:nvPr/>
        </p:nvSpPr>
        <p:spPr>
          <a:xfrm>
            <a:off x="7909560" y="3483864"/>
            <a:ext cx="1371600" cy="256032"/>
          </a:xfrm>
          <a:prstGeom prst="rect">
            <a:avLst/>
          </a:prstGeom>
          <a:noFill/>
          <a:ln/>
        </p:spPr>
        <p:txBody>
          <a:bodyPr wrap="square" lIns="0" tIns="0" rIns="0" bIns="0" rtlCol="0" anchor="t"/>
          <a:lstStyle/>
          <a:p>
            <a:pPr marL="0" indent="0">
              <a:buNone/>
            </a:pPr>
            <a:r>
              <a:rPr lang="en-US" sz="1300" b="1" dirty="0">
                <a:solidFill>
                  <a:srgbClr val="C0392B"/>
                </a:solidFill>
                <a:latin typeface="Calibri" pitchFamily="34" charset="0"/>
                <a:ea typeface="Calibri" pitchFamily="34" charset="-122"/>
                <a:cs typeface="Calibri" pitchFamily="34" charset="-120"/>
              </a:rPr>
              <a:t>odrzucił 2:1</a:t>
            </a:r>
            <a:endParaRPr lang="en-US" sz="1300" dirty="0"/>
          </a:p>
        </p:txBody>
      </p:sp>
      <p:sp>
        <p:nvSpPr>
          <p:cNvPr id="62" name="Shape 56"/>
          <p:cNvSpPr/>
          <p:nvPr/>
        </p:nvSpPr>
        <p:spPr>
          <a:xfrm>
            <a:off x="9372600" y="2560320"/>
            <a:ext cx="2130552" cy="1170432"/>
          </a:xfrm>
          <a:prstGeom prst="roundRect">
            <a:avLst>
              <a:gd name="adj" fmla="val 6250"/>
            </a:avLst>
          </a:prstGeom>
          <a:solidFill>
            <a:srgbClr val="FFFFFF"/>
          </a:solidFill>
          <a:ln w="12700">
            <a:solidFill>
              <a:srgbClr val="FFFFFF"/>
            </a:solidFill>
            <a:prstDash val="solid"/>
          </a:ln>
        </p:spPr>
        <p:txBody>
          <a:bodyPr/>
          <a:lstStyle/>
          <a:p>
            <a:endParaRPr lang="pl-PL"/>
          </a:p>
        </p:txBody>
      </p:sp>
      <p:sp>
        <p:nvSpPr>
          <p:cNvPr id="63" name="Text 57"/>
          <p:cNvSpPr txBox="1"/>
          <p:nvPr/>
        </p:nvSpPr>
        <p:spPr>
          <a:xfrm>
            <a:off x="9491472" y="2633472"/>
            <a:ext cx="1920240" cy="731520"/>
          </a:xfrm>
          <a:prstGeom prst="rect">
            <a:avLst/>
          </a:prstGeom>
          <a:noFill/>
          <a:ln/>
        </p:spPr>
        <p:txBody>
          <a:bodyPr wrap="square" lIns="0" tIns="0" rIns="0" bIns="0" rtlCol="0" anchor="t"/>
          <a:lstStyle/>
          <a:p>
            <a:pPr marL="0" indent="0">
              <a:buNone/>
            </a:pPr>
            <a:r>
              <a:rPr lang="en-US" sz="1300" i="1" dirty="0">
                <a:solidFill>
                  <a:srgbClr val="2D3843"/>
                </a:solidFill>
                <a:latin typeface="Calibri" pitchFamily="34" charset="0"/>
                <a:ea typeface="Calibri" pitchFamily="34" charset="-122"/>
                <a:cs typeface="Calibri" pitchFamily="34" charset="-120"/>
              </a:rPr>
              <a:t>„Dodanie nawiasów nie zmienia semantyki warunku”</a:t>
            </a:r>
            <a:endParaRPr lang="en-US" sz="1300" dirty="0"/>
          </a:p>
        </p:txBody>
      </p:sp>
      <p:sp>
        <p:nvSpPr>
          <p:cNvPr id="64" name="Text 58"/>
          <p:cNvSpPr txBox="1"/>
          <p:nvPr/>
        </p:nvSpPr>
        <p:spPr>
          <a:xfrm>
            <a:off x="9491472" y="3401568"/>
            <a:ext cx="1920240" cy="256032"/>
          </a:xfrm>
          <a:prstGeom prst="rect">
            <a:avLst/>
          </a:prstGeom>
          <a:noFill/>
          <a:ln/>
        </p:spPr>
        <p:txBody>
          <a:bodyPr wrap="square" lIns="0" tIns="0" rIns="0" bIns="0" rtlCol="0" anchor="t"/>
          <a:lstStyle/>
          <a:p>
            <a:pPr marL="0" indent="0">
              <a:buNone/>
            </a:pPr>
            <a:r>
              <a:rPr lang="en-US" sz="1200" dirty="0">
                <a:solidFill>
                  <a:srgbClr val="525C69"/>
                </a:solidFill>
                <a:latin typeface="Calibri" pitchFamily="34" charset="0"/>
                <a:ea typeface="Calibri" pitchFamily="34" charset="-122"/>
                <a:cs typeface="Calibri" pitchFamily="34" charset="-120"/>
              </a:rPr>
              <a:t>gpt-oss-20b (tłum.)</a:t>
            </a:r>
            <a:endParaRPr lang="en-US" sz="1200" dirty="0"/>
          </a:p>
        </p:txBody>
      </p:sp>
      <p:sp>
        <p:nvSpPr>
          <p:cNvPr id="65" name="Shape 59"/>
          <p:cNvSpPr/>
          <p:nvPr/>
        </p:nvSpPr>
        <p:spPr>
          <a:xfrm>
            <a:off x="5230368" y="3803904"/>
            <a:ext cx="146304" cy="146304"/>
          </a:xfrm>
          <a:prstGeom prst="ellipse">
            <a:avLst/>
          </a:prstGeom>
          <a:solidFill>
            <a:srgbClr val="2E8B57"/>
          </a:solidFill>
          <a:ln w="12700">
            <a:solidFill>
              <a:srgbClr val="2E8B57"/>
            </a:solidFill>
            <a:prstDash val="solid"/>
          </a:ln>
        </p:spPr>
        <p:txBody>
          <a:bodyPr/>
          <a:lstStyle/>
          <a:p>
            <a:endParaRPr lang="pl-PL"/>
          </a:p>
        </p:txBody>
      </p:sp>
      <p:sp>
        <p:nvSpPr>
          <p:cNvPr id="66" name="Text 60"/>
          <p:cNvSpPr txBox="1"/>
          <p:nvPr/>
        </p:nvSpPr>
        <p:spPr>
          <a:xfrm>
            <a:off x="5440680" y="3749040"/>
            <a:ext cx="2651760" cy="256032"/>
          </a:xfrm>
          <a:prstGeom prst="rect">
            <a:avLst/>
          </a:prstGeom>
          <a:noFill/>
          <a:ln/>
        </p:spPr>
        <p:txBody>
          <a:bodyPr wrap="square" lIns="0" tIns="0" rIns="0" bIns="0" rtlCol="0" anchor="t"/>
          <a:lstStyle/>
          <a:p>
            <a:pPr marL="0" indent="0">
              <a:buNone/>
            </a:pPr>
            <a:r>
              <a:rPr lang="en-US" sz="1200" dirty="0">
                <a:solidFill>
                  <a:srgbClr val="525C69"/>
                </a:solidFill>
                <a:latin typeface="Calibri" pitchFamily="34" charset="0"/>
                <a:ea typeface="Calibri" pitchFamily="34" charset="-122"/>
                <a:cs typeface="Calibri" pitchFamily="34" charset="-120"/>
              </a:rPr>
              <a:t>powtórzenie zachowuje ostrzeżenie</a:t>
            </a:r>
            <a:endParaRPr lang="en-US" sz="1200" dirty="0"/>
          </a:p>
        </p:txBody>
      </p:sp>
      <p:sp>
        <p:nvSpPr>
          <p:cNvPr id="67" name="Shape 61"/>
          <p:cNvSpPr/>
          <p:nvPr/>
        </p:nvSpPr>
        <p:spPr>
          <a:xfrm>
            <a:off x="8092440" y="3803904"/>
            <a:ext cx="146304" cy="146304"/>
          </a:xfrm>
          <a:prstGeom prst="ellipse">
            <a:avLst/>
          </a:prstGeom>
          <a:solidFill>
            <a:srgbClr val="C0392B"/>
          </a:solidFill>
          <a:ln w="12700">
            <a:solidFill>
              <a:srgbClr val="C0392B"/>
            </a:solidFill>
            <a:prstDash val="solid"/>
          </a:ln>
        </p:spPr>
        <p:txBody>
          <a:bodyPr/>
          <a:lstStyle/>
          <a:p>
            <a:endParaRPr lang="pl-PL"/>
          </a:p>
        </p:txBody>
      </p:sp>
      <p:sp>
        <p:nvSpPr>
          <p:cNvPr id="68" name="Text 62"/>
          <p:cNvSpPr txBox="1"/>
          <p:nvPr/>
        </p:nvSpPr>
        <p:spPr>
          <a:xfrm>
            <a:off x="8302752" y="3749040"/>
            <a:ext cx="914400" cy="256032"/>
          </a:xfrm>
          <a:prstGeom prst="rect">
            <a:avLst/>
          </a:prstGeom>
          <a:noFill/>
          <a:ln/>
        </p:spPr>
        <p:txBody>
          <a:bodyPr wrap="square" lIns="0" tIns="0" rIns="0" bIns="0" rtlCol="0" anchor="t"/>
          <a:lstStyle/>
          <a:p>
            <a:pPr marL="0" indent="0">
              <a:buNone/>
            </a:pPr>
            <a:r>
              <a:rPr lang="en-US" sz="1200" dirty="0">
                <a:solidFill>
                  <a:srgbClr val="525C69"/>
                </a:solidFill>
                <a:latin typeface="Calibri" pitchFamily="34" charset="0"/>
                <a:ea typeface="Calibri" pitchFamily="34" charset="-122"/>
                <a:cs typeface="Calibri" pitchFamily="34" charset="-120"/>
              </a:rPr>
              <a:t>odrzuca</a:t>
            </a:r>
            <a:endParaRPr lang="en-US" sz="1200" dirty="0"/>
          </a:p>
        </p:txBody>
      </p:sp>
      <p:sp>
        <p:nvSpPr>
          <p:cNvPr id="69" name="Shape 63"/>
          <p:cNvSpPr/>
          <p:nvPr/>
        </p:nvSpPr>
        <p:spPr>
          <a:xfrm>
            <a:off x="4983480" y="4224528"/>
            <a:ext cx="6656832" cy="1389888"/>
          </a:xfrm>
          <a:prstGeom prst="roundRect">
            <a:avLst>
              <a:gd name="adj" fmla="val 5263"/>
            </a:avLst>
          </a:prstGeom>
          <a:solidFill>
            <a:srgbClr val="F4F6F9"/>
          </a:solidFill>
          <a:ln w="12700">
            <a:solidFill>
              <a:srgbClr val="F4F6F9"/>
            </a:solidFill>
            <a:prstDash val="solid"/>
          </a:ln>
        </p:spPr>
        <p:txBody>
          <a:bodyPr/>
          <a:lstStyle/>
          <a:p>
            <a:endParaRPr lang="pl-PL"/>
          </a:p>
        </p:txBody>
      </p:sp>
      <p:sp>
        <p:nvSpPr>
          <p:cNvPr id="70" name="Text 64"/>
          <p:cNvSpPr txBox="1"/>
          <p:nvPr/>
        </p:nvSpPr>
        <p:spPr>
          <a:xfrm>
            <a:off x="5212080" y="4315968"/>
            <a:ext cx="6309360" cy="292608"/>
          </a:xfrm>
          <a:prstGeom prst="rect">
            <a:avLst/>
          </a:prstGeom>
          <a:noFill/>
          <a:ln/>
        </p:spPr>
        <p:txBody>
          <a:bodyPr wrap="square" lIns="0" tIns="0" rIns="0" bIns="0" rtlCol="0" anchor="t"/>
          <a:lstStyle/>
          <a:p>
            <a:pPr marL="0" indent="0">
              <a:buNone/>
            </a:pPr>
            <a:r>
              <a:rPr lang="en-US" sz="1500" b="1" dirty="0">
                <a:solidFill>
                  <a:srgbClr val="2D3843"/>
                </a:solidFill>
                <a:latin typeface="Calibri" pitchFamily="34" charset="0"/>
                <a:ea typeface="Calibri" pitchFamily="34" charset="-122"/>
                <a:cs typeface="Calibri" pitchFamily="34" charset="-120"/>
              </a:rPr>
              <a:t>Ręczna ocena 42 uzasadnień, po 6 z każdego modelu</a:t>
            </a:r>
            <a:endParaRPr lang="en-US" sz="1500" dirty="0"/>
          </a:p>
        </p:txBody>
      </p:sp>
      <p:sp>
        <p:nvSpPr>
          <p:cNvPr id="71" name="Text 65"/>
          <p:cNvSpPr txBox="1"/>
          <p:nvPr/>
        </p:nvSpPr>
        <p:spPr>
          <a:xfrm>
            <a:off x="5212080" y="4663440"/>
            <a:ext cx="2697480" cy="274320"/>
          </a:xfrm>
          <a:prstGeom prst="rect">
            <a:avLst/>
          </a:prstGeom>
          <a:noFill/>
          <a:ln/>
        </p:spPr>
        <p:txBody>
          <a:bodyPr wrap="square" lIns="0" tIns="0" rIns="0" bIns="0" rtlCol="0" anchor="t"/>
          <a:lstStyle/>
          <a:p>
            <a:pPr marL="0" indent="0">
              <a:buNone/>
            </a:pPr>
            <a:r>
              <a:rPr lang="en-US" sz="1350" dirty="0">
                <a:solidFill>
                  <a:srgbClr val="2D3843"/>
                </a:solidFill>
                <a:latin typeface="Calibri" pitchFamily="34" charset="0"/>
                <a:ea typeface="Calibri" pitchFamily="34" charset="-122"/>
                <a:cs typeface="Calibri" pitchFamily="34" charset="-120"/>
              </a:rPr>
              <a:t>konkretny fakt z kodu</a:t>
            </a:r>
            <a:endParaRPr lang="en-US" sz="1350" dirty="0"/>
          </a:p>
        </p:txBody>
      </p:sp>
      <p:sp>
        <p:nvSpPr>
          <p:cNvPr id="72" name="Shape 66"/>
          <p:cNvSpPr/>
          <p:nvPr/>
        </p:nvSpPr>
        <p:spPr>
          <a:xfrm>
            <a:off x="7955280" y="4727448"/>
            <a:ext cx="2651760" cy="155448"/>
          </a:xfrm>
          <a:prstGeom prst="rect">
            <a:avLst/>
          </a:prstGeom>
          <a:solidFill>
            <a:srgbClr val="E1E6EE"/>
          </a:solidFill>
          <a:ln w="12700">
            <a:solidFill>
              <a:srgbClr val="E1E6EE"/>
            </a:solidFill>
            <a:prstDash val="solid"/>
          </a:ln>
        </p:spPr>
        <p:txBody>
          <a:bodyPr/>
          <a:lstStyle/>
          <a:p>
            <a:endParaRPr lang="pl-PL"/>
          </a:p>
        </p:txBody>
      </p:sp>
      <p:sp>
        <p:nvSpPr>
          <p:cNvPr id="73" name="Shape 67"/>
          <p:cNvSpPr/>
          <p:nvPr/>
        </p:nvSpPr>
        <p:spPr>
          <a:xfrm>
            <a:off x="7955280" y="4727448"/>
            <a:ext cx="2462349" cy="155448"/>
          </a:xfrm>
          <a:prstGeom prst="rect">
            <a:avLst/>
          </a:prstGeom>
          <a:solidFill>
            <a:srgbClr val="3C5FA8"/>
          </a:solidFill>
          <a:ln w="12700">
            <a:solidFill>
              <a:srgbClr val="3C5FA8"/>
            </a:solidFill>
            <a:prstDash val="solid"/>
          </a:ln>
        </p:spPr>
        <p:txBody>
          <a:bodyPr/>
          <a:lstStyle/>
          <a:p>
            <a:endParaRPr lang="pl-PL"/>
          </a:p>
        </p:txBody>
      </p:sp>
      <p:sp>
        <p:nvSpPr>
          <p:cNvPr id="74" name="Text 68"/>
          <p:cNvSpPr txBox="1"/>
          <p:nvPr/>
        </p:nvSpPr>
        <p:spPr>
          <a:xfrm>
            <a:off x="10698480" y="4663440"/>
            <a:ext cx="822960" cy="274320"/>
          </a:xfrm>
          <a:prstGeom prst="rect">
            <a:avLst/>
          </a:prstGeom>
          <a:noFill/>
          <a:ln/>
        </p:spPr>
        <p:txBody>
          <a:bodyPr wrap="square" lIns="0" tIns="0" rIns="0" bIns="0" rtlCol="0" anchor="t"/>
          <a:lstStyle/>
          <a:p>
            <a:pPr marL="0" indent="0" algn="r">
              <a:buNone/>
            </a:pPr>
            <a:r>
              <a:rPr lang="en-US" sz="1350" b="1" dirty="0">
                <a:solidFill>
                  <a:srgbClr val="2D3843"/>
                </a:solidFill>
                <a:latin typeface="Calibri" pitchFamily="34" charset="0"/>
                <a:ea typeface="Calibri" pitchFamily="34" charset="-122"/>
                <a:cs typeface="Calibri" pitchFamily="34" charset="-120"/>
              </a:rPr>
              <a:t>39/42</a:t>
            </a:r>
            <a:endParaRPr lang="en-US" sz="1350" dirty="0"/>
          </a:p>
        </p:txBody>
      </p:sp>
      <p:sp>
        <p:nvSpPr>
          <p:cNvPr id="75" name="Text 69"/>
          <p:cNvSpPr txBox="1"/>
          <p:nvPr/>
        </p:nvSpPr>
        <p:spPr>
          <a:xfrm>
            <a:off x="5212080" y="4956048"/>
            <a:ext cx="2697480" cy="274320"/>
          </a:xfrm>
          <a:prstGeom prst="rect">
            <a:avLst/>
          </a:prstGeom>
          <a:noFill/>
          <a:ln/>
        </p:spPr>
        <p:txBody>
          <a:bodyPr wrap="square" lIns="0" tIns="0" rIns="0" bIns="0" rtlCol="0" anchor="t"/>
          <a:lstStyle/>
          <a:p>
            <a:pPr marL="0" indent="0">
              <a:buNone/>
            </a:pPr>
            <a:r>
              <a:rPr lang="en-US" sz="1350" dirty="0">
                <a:solidFill>
                  <a:srgbClr val="2D3843"/>
                </a:solidFill>
                <a:latin typeface="Calibri" pitchFamily="34" charset="0"/>
                <a:ea typeface="Calibri" pitchFamily="34" charset="-122"/>
                <a:cs typeface="Calibri" pitchFamily="34" charset="-120"/>
              </a:rPr>
              <a:t>przywołane fakty prawdziwe</a:t>
            </a:r>
            <a:endParaRPr lang="en-US" sz="1350" dirty="0"/>
          </a:p>
        </p:txBody>
      </p:sp>
      <p:sp>
        <p:nvSpPr>
          <p:cNvPr id="76" name="Shape 70"/>
          <p:cNvSpPr/>
          <p:nvPr/>
        </p:nvSpPr>
        <p:spPr>
          <a:xfrm>
            <a:off x="7955280" y="5020056"/>
            <a:ext cx="2651760" cy="155448"/>
          </a:xfrm>
          <a:prstGeom prst="rect">
            <a:avLst/>
          </a:prstGeom>
          <a:solidFill>
            <a:srgbClr val="E1E6EE"/>
          </a:solidFill>
          <a:ln w="12700">
            <a:solidFill>
              <a:srgbClr val="E1E6EE"/>
            </a:solidFill>
            <a:prstDash val="solid"/>
          </a:ln>
        </p:spPr>
        <p:txBody>
          <a:bodyPr/>
          <a:lstStyle/>
          <a:p>
            <a:endParaRPr lang="pl-PL"/>
          </a:p>
        </p:txBody>
      </p:sp>
      <p:sp>
        <p:nvSpPr>
          <p:cNvPr id="77" name="Shape 71"/>
          <p:cNvSpPr/>
          <p:nvPr/>
        </p:nvSpPr>
        <p:spPr>
          <a:xfrm>
            <a:off x="7955280" y="5020056"/>
            <a:ext cx="2209800" cy="155448"/>
          </a:xfrm>
          <a:prstGeom prst="rect">
            <a:avLst/>
          </a:prstGeom>
          <a:solidFill>
            <a:srgbClr val="3C5FA8"/>
          </a:solidFill>
          <a:ln w="12700">
            <a:solidFill>
              <a:srgbClr val="3C5FA8"/>
            </a:solidFill>
            <a:prstDash val="solid"/>
          </a:ln>
        </p:spPr>
        <p:txBody>
          <a:bodyPr/>
          <a:lstStyle/>
          <a:p>
            <a:endParaRPr lang="pl-PL"/>
          </a:p>
        </p:txBody>
      </p:sp>
      <p:sp>
        <p:nvSpPr>
          <p:cNvPr id="78" name="Text 72"/>
          <p:cNvSpPr txBox="1"/>
          <p:nvPr/>
        </p:nvSpPr>
        <p:spPr>
          <a:xfrm>
            <a:off x="10698480" y="4956048"/>
            <a:ext cx="822960" cy="274320"/>
          </a:xfrm>
          <a:prstGeom prst="rect">
            <a:avLst/>
          </a:prstGeom>
          <a:noFill/>
          <a:ln/>
        </p:spPr>
        <p:txBody>
          <a:bodyPr wrap="square" lIns="0" tIns="0" rIns="0" bIns="0" rtlCol="0" anchor="t"/>
          <a:lstStyle/>
          <a:p>
            <a:pPr marL="0" indent="0" algn="r">
              <a:buNone/>
            </a:pPr>
            <a:r>
              <a:rPr lang="en-US" sz="1350" b="1" dirty="0">
                <a:solidFill>
                  <a:srgbClr val="2D3843"/>
                </a:solidFill>
                <a:latin typeface="Calibri" pitchFamily="34" charset="0"/>
                <a:ea typeface="Calibri" pitchFamily="34" charset="-122"/>
                <a:cs typeface="Calibri" pitchFamily="34" charset="-120"/>
              </a:rPr>
              <a:t>35/42</a:t>
            </a:r>
            <a:endParaRPr lang="en-US" sz="1350" dirty="0"/>
          </a:p>
        </p:txBody>
      </p:sp>
      <p:sp>
        <p:nvSpPr>
          <p:cNvPr id="79" name="Text 73"/>
          <p:cNvSpPr txBox="1"/>
          <p:nvPr/>
        </p:nvSpPr>
        <p:spPr>
          <a:xfrm>
            <a:off x="5212080" y="5248656"/>
            <a:ext cx="2697480" cy="274320"/>
          </a:xfrm>
          <a:prstGeom prst="rect">
            <a:avLst/>
          </a:prstGeom>
          <a:noFill/>
          <a:ln/>
        </p:spPr>
        <p:txBody>
          <a:bodyPr wrap="square" lIns="0" tIns="0" rIns="0" bIns="0" rtlCol="0" anchor="t"/>
          <a:lstStyle/>
          <a:p>
            <a:pPr marL="0" indent="0">
              <a:buNone/>
            </a:pPr>
            <a:r>
              <a:rPr lang="en-US" sz="1350" b="1" dirty="0">
                <a:solidFill>
                  <a:srgbClr val="2D3843"/>
                </a:solidFill>
                <a:latin typeface="Calibri" pitchFamily="34" charset="0"/>
                <a:ea typeface="Calibri" pitchFamily="34" charset="-122"/>
                <a:cs typeface="Calibri" pitchFamily="34" charset="-120"/>
              </a:rPr>
              <a:t>wniosek wynika z faktów</a:t>
            </a:r>
            <a:endParaRPr lang="en-US" sz="1350" dirty="0"/>
          </a:p>
        </p:txBody>
      </p:sp>
      <p:sp>
        <p:nvSpPr>
          <p:cNvPr id="80" name="Shape 74"/>
          <p:cNvSpPr/>
          <p:nvPr/>
        </p:nvSpPr>
        <p:spPr>
          <a:xfrm>
            <a:off x="7955280" y="5312664"/>
            <a:ext cx="2651760" cy="155448"/>
          </a:xfrm>
          <a:prstGeom prst="rect">
            <a:avLst/>
          </a:prstGeom>
          <a:solidFill>
            <a:srgbClr val="E1E6EE"/>
          </a:solidFill>
          <a:ln w="12700">
            <a:solidFill>
              <a:srgbClr val="E1E6EE"/>
            </a:solidFill>
            <a:prstDash val="solid"/>
          </a:ln>
        </p:spPr>
        <p:txBody>
          <a:bodyPr/>
          <a:lstStyle/>
          <a:p>
            <a:endParaRPr lang="pl-PL"/>
          </a:p>
        </p:txBody>
      </p:sp>
      <p:sp>
        <p:nvSpPr>
          <p:cNvPr id="81" name="Shape 75"/>
          <p:cNvSpPr/>
          <p:nvPr/>
        </p:nvSpPr>
        <p:spPr>
          <a:xfrm>
            <a:off x="7955280" y="5312664"/>
            <a:ext cx="1325880" cy="155448"/>
          </a:xfrm>
          <a:prstGeom prst="rect">
            <a:avLst/>
          </a:prstGeom>
          <a:solidFill>
            <a:srgbClr val="C0392B"/>
          </a:solidFill>
          <a:ln w="12700">
            <a:solidFill>
              <a:srgbClr val="C0392B"/>
            </a:solidFill>
            <a:prstDash val="solid"/>
          </a:ln>
        </p:spPr>
        <p:txBody>
          <a:bodyPr/>
          <a:lstStyle/>
          <a:p>
            <a:endParaRPr lang="pl-PL"/>
          </a:p>
        </p:txBody>
      </p:sp>
      <p:sp>
        <p:nvSpPr>
          <p:cNvPr id="82" name="Text 76"/>
          <p:cNvSpPr txBox="1"/>
          <p:nvPr/>
        </p:nvSpPr>
        <p:spPr>
          <a:xfrm>
            <a:off x="10698480" y="5248656"/>
            <a:ext cx="822960" cy="274320"/>
          </a:xfrm>
          <a:prstGeom prst="rect">
            <a:avLst/>
          </a:prstGeom>
          <a:noFill/>
          <a:ln/>
        </p:spPr>
        <p:txBody>
          <a:bodyPr wrap="square" lIns="0" tIns="0" rIns="0" bIns="0" rtlCol="0" anchor="t"/>
          <a:lstStyle/>
          <a:p>
            <a:pPr marL="0" indent="0" algn="r">
              <a:buNone/>
            </a:pPr>
            <a:r>
              <a:rPr lang="en-US" sz="1350" b="1" dirty="0">
                <a:solidFill>
                  <a:srgbClr val="C0392B"/>
                </a:solidFill>
                <a:latin typeface="Calibri" pitchFamily="34" charset="0"/>
                <a:ea typeface="Calibri" pitchFamily="34" charset="-122"/>
                <a:cs typeface="Calibri" pitchFamily="34" charset="-120"/>
              </a:rPr>
              <a:t>21/42</a:t>
            </a:r>
            <a:endParaRPr lang="en-US" sz="1350" dirty="0"/>
          </a:p>
        </p:txBody>
      </p:sp>
      <p:sp>
        <p:nvSpPr>
          <p:cNvPr id="84" name="Text 77"/>
          <p:cNvSpPr txBox="1"/>
          <p:nvPr/>
        </p:nvSpPr>
        <p:spPr>
          <a:xfrm>
            <a:off x="10725912" y="6382512"/>
            <a:ext cx="914400" cy="237744"/>
          </a:xfrm>
          <a:prstGeom prst="rect">
            <a:avLst/>
          </a:prstGeom>
          <a:noFill/>
          <a:ln/>
        </p:spPr>
        <p:txBody>
          <a:bodyPr wrap="square" lIns="0" tIns="0" rIns="0" bIns="0" rtlCol="0" anchor="t"/>
          <a:lstStyle/>
          <a:p>
            <a:pPr marL="0" indent="0" algn="r">
              <a:buNone/>
            </a:pPr>
            <a:r>
              <a:rPr lang="en-US" sz="1100" dirty="0">
                <a:solidFill>
                  <a:srgbClr val="525C69"/>
                </a:solidFill>
                <a:latin typeface="Calibri" pitchFamily="34" charset="0"/>
                <a:ea typeface="Calibri" pitchFamily="34" charset="-122"/>
                <a:cs typeface="Calibri" pitchFamily="34" charset="-120"/>
              </a:rPr>
              <a:t>11 / 15</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566928"/>
            <a:ext cx="11094415" cy="731520"/>
          </a:xfrm>
          <a:prstGeom prst="rect">
            <a:avLst/>
          </a:prstGeom>
          <a:noFill/>
          <a:ln/>
        </p:spPr>
        <p:txBody>
          <a:bodyPr wrap="square" lIns="0" tIns="0" rIns="0" bIns="0" rtlCol="0" anchor="t"/>
          <a:lstStyle/>
          <a:p>
            <a:pPr marL="0" indent="0" algn="l">
              <a:buNone/>
            </a:pPr>
            <a:r>
              <a:rPr lang="en-US" sz="3000" b="1" dirty="0">
                <a:solidFill>
                  <a:srgbClr val="2D3843"/>
                </a:solidFill>
                <a:latin typeface="Calibri" pitchFamily="34" charset="0"/>
                <a:ea typeface="Calibri" pitchFamily="34" charset="-122"/>
                <a:cs typeface="Calibri" pitchFamily="34" charset="-120"/>
              </a:rPr>
              <a:t>Kategoryzacja i grupowanie ostrzeżeń</a:t>
            </a:r>
            <a:endParaRPr lang="en-US" sz="3000" dirty="0"/>
          </a:p>
        </p:txBody>
      </p:sp>
      <p:sp>
        <p:nvSpPr>
          <p:cNvPr id="3" name="Text 1"/>
          <p:cNvSpPr txBox="1"/>
          <p:nvPr/>
        </p:nvSpPr>
        <p:spPr>
          <a:xfrm>
            <a:off x="548640" y="274320"/>
            <a:ext cx="10058400" cy="274320"/>
          </a:xfrm>
          <a:prstGeom prst="rect">
            <a:avLst/>
          </a:prstGeom>
          <a:noFill/>
          <a:ln/>
        </p:spPr>
        <p:txBody>
          <a:bodyPr wrap="square" lIns="0" tIns="0" rIns="0" bIns="0" rtlCol="0" anchor="t"/>
          <a:lstStyle/>
          <a:p>
            <a:pPr marL="0" indent="0">
              <a:buNone/>
            </a:pPr>
            <a:r>
              <a:rPr lang="en-US" sz="1300" b="1" kern="0" spc="150" dirty="0">
                <a:solidFill>
                  <a:srgbClr val="3C5FA8"/>
                </a:solidFill>
                <a:latin typeface="Calibri" pitchFamily="34" charset="0"/>
                <a:ea typeface="Calibri" pitchFamily="34" charset="-122"/>
                <a:cs typeface="Calibri" pitchFamily="34" charset="-120"/>
              </a:rPr>
              <a:t>WYNIKI · ZAGADNIENIA DODATKOWE</a:t>
            </a:r>
            <a:endParaRPr lang="en-US" sz="1300" dirty="0"/>
          </a:p>
        </p:txBody>
      </p:sp>
      <p:sp>
        <p:nvSpPr>
          <p:cNvPr id="4" name="Shape 2"/>
          <p:cNvSpPr/>
          <p:nvPr/>
        </p:nvSpPr>
        <p:spPr>
          <a:xfrm>
            <a:off x="548640" y="1417320"/>
            <a:ext cx="5394960" cy="4206240"/>
          </a:xfrm>
          <a:prstGeom prst="roundRect">
            <a:avLst>
              <a:gd name="adj" fmla="val 1739"/>
            </a:avLst>
          </a:prstGeom>
          <a:solidFill>
            <a:srgbClr val="F4F6F9"/>
          </a:solidFill>
          <a:ln w="12700">
            <a:solidFill>
              <a:srgbClr val="F4F6F9"/>
            </a:solidFill>
            <a:prstDash val="solid"/>
          </a:ln>
        </p:spPr>
        <p:txBody>
          <a:bodyPr/>
          <a:lstStyle/>
          <a:p>
            <a:endParaRPr lang="pl-PL"/>
          </a:p>
        </p:txBody>
      </p:sp>
      <p:sp>
        <p:nvSpPr>
          <p:cNvPr id="5" name="Shape 3"/>
          <p:cNvSpPr/>
          <p:nvPr/>
        </p:nvSpPr>
        <p:spPr>
          <a:xfrm>
            <a:off x="777240" y="1572768"/>
            <a:ext cx="502920" cy="502920"/>
          </a:xfrm>
          <a:prstGeom prst="ellipse">
            <a:avLst/>
          </a:prstGeom>
          <a:solidFill>
            <a:srgbClr val="3C5FA8"/>
          </a:solidFill>
          <a:ln w="12700">
            <a:solidFill>
              <a:srgbClr val="3C5FA8"/>
            </a:solidFill>
            <a:prstDash val="solid"/>
          </a:ln>
        </p:spPr>
        <p:txBody>
          <a:bodyPr/>
          <a:lstStyle/>
          <a:p>
            <a:endParaRPr lang="pl-PL"/>
          </a:p>
        </p:txBody>
      </p:sp>
      <p:pic>
        <p:nvPicPr>
          <p:cNvPr id="6" name="Image 0" descr="preencoded.png"/>
          <p:cNvPicPr>
            <a:picLocks noChangeAspect="1"/>
          </p:cNvPicPr>
          <p:nvPr/>
        </p:nvPicPr>
        <p:blipFill>
          <a:blip r:embed="rId3"/>
          <a:stretch>
            <a:fillRect/>
          </a:stretch>
        </p:blipFill>
        <p:spPr>
          <a:xfrm>
            <a:off x="892912" y="1688440"/>
            <a:ext cx="271577" cy="271577"/>
          </a:xfrm>
          <a:prstGeom prst="rect">
            <a:avLst/>
          </a:prstGeom>
        </p:spPr>
      </p:pic>
      <p:sp>
        <p:nvSpPr>
          <p:cNvPr id="7" name="Text 4"/>
          <p:cNvSpPr txBox="1"/>
          <p:nvPr/>
        </p:nvSpPr>
        <p:spPr>
          <a:xfrm>
            <a:off x="1417320" y="1636776"/>
            <a:ext cx="4389120" cy="365760"/>
          </a:xfrm>
          <a:prstGeom prst="rect">
            <a:avLst/>
          </a:prstGeom>
          <a:noFill/>
          <a:ln/>
        </p:spPr>
        <p:txBody>
          <a:bodyPr wrap="square" lIns="0" tIns="0" rIns="0" bIns="0" rtlCol="0" anchor="t"/>
          <a:lstStyle/>
          <a:p>
            <a:pPr marL="0" indent="0">
              <a:buNone/>
            </a:pPr>
            <a:r>
              <a:rPr lang="en-US" sz="1700" b="1" dirty="0">
                <a:solidFill>
                  <a:srgbClr val="2D3843"/>
                </a:solidFill>
                <a:latin typeface="Calibri" pitchFamily="34" charset="0"/>
                <a:ea typeface="Calibri" pitchFamily="34" charset="-122"/>
                <a:cs typeface="Calibri" pitchFamily="34" charset="-120"/>
              </a:rPr>
              <a:t>Kategoria problemu (6 klas)</a:t>
            </a:r>
            <a:endParaRPr lang="en-US" sz="1700" dirty="0"/>
          </a:p>
        </p:txBody>
      </p:sp>
      <p:sp>
        <p:nvSpPr>
          <p:cNvPr id="8" name="Shape 5"/>
          <p:cNvSpPr/>
          <p:nvPr/>
        </p:nvSpPr>
        <p:spPr>
          <a:xfrm>
            <a:off x="6245352" y="1417320"/>
            <a:ext cx="5394960" cy="4206240"/>
          </a:xfrm>
          <a:prstGeom prst="roundRect">
            <a:avLst>
              <a:gd name="adj" fmla="val 1739"/>
            </a:avLst>
          </a:prstGeom>
          <a:solidFill>
            <a:srgbClr val="F4F6F9"/>
          </a:solidFill>
          <a:ln w="12700">
            <a:solidFill>
              <a:srgbClr val="F4F6F9"/>
            </a:solidFill>
            <a:prstDash val="solid"/>
          </a:ln>
        </p:spPr>
        <p:txBody>
          <a:bodyPr/>
          <a:lstStyle/>
          <a:p>
            <a:endParaRPr lang="pl-PL"/>
          </a:p>
        </p:txBody>
      </p:sp>
      <p:sp>
        <p:nvSpPr>
          <p:cNvPr id="9" name="Shape 6"/>
          <p:cNvSpPr/>
          <p:nvPr/>
        </p:nvSpPr>
        <p:spPr>
          <a:xfrm>
            <a:off x="6473952" y="1572768"/>
            <a:ext cx="502920" cy="502920"/>
          </a:xfrm>
          <a:prstGeom prst="ellipse">
            <a:avLst/>
          </a:prstGeom>
          <a:solidFill>
            <a:srgbClr val="3C5FA8"/>
          </a:solidFill>
          <a:ln w="12700">
            <a:solidFill>
              <a:srgbClr val="3C5FA8"/>
            </a:solidFill>
            <a:prstDash val="solid"/>
          </a:ln>
        </p:spPr>
        <p:txBody>
          <a:bodyPr/>
          <a:lstStyle/>
          <a:p>
            <a:endParaRPr lang="pl-PL"/>
          </a:p>
        </p:txBody>
      </p:sp>
      <p:pic>
        <p:nvPicPr>
          <p:cNvPr id="10" name="Image 1" descr="preencoded.png"/>
          <p:cNvPicPr>
            <a:picLocks noChangeAspect="1"/>
          </p:cNvPicPr>
          <p:nvPr/>
        </p:nvPicPr>
        <p:blipFill>
          <a:blip r:embed="rId4"/>
          <a:stretch>
            <a:fillRect/>
          </a:stretch>
        </p:blipFill>
        <p:spPr>
          <a:xfrm>
            <a:off x="6589624" y="1688440"/>
            <a:ext cx="271577" cy="271577"/>
          </a:xfrm>
          <a:prstGeom prst="rect">
            <a:avLst/>
          </a:prstGeom>
        </p:spPr>
      </p:pic>
      <p:sp>
        <p:nvSpPr>
          <p:cNvPr id="11" name="Text 7"/>
          <p:cNvSpPr txBox="1"/>
          <p:nvPr/>
        </p:nvSpPr>
        <p:spPr>
          <a:xfrm>
            <a:off x="7114032" y="1636776"/>
            <a:ext cx="4389120" cy="365760"/>
          </a:xfrm>
          <a:prstGeom prst="rect">
            <a:avLst/>
          </a:prstGeom>
          <a:noFill/>
          <a:ln/>
        </p:spPr>
        <p:txBody>
          <a:bodyPr wrap="square" lIns="0" tIns="0" rIns="0" bIns="0" rtlCol="0" anchor="t"/>
          <a:lstStyle/>
          <a:p>
            <a:pPr marL="0" indent="0">
              <a:buNone/>
            </a:pPr>
            <a:r>
              <a:rPr lang="en-US" sz="1700" b="1" dirty="0">
                <a:solidFill>
                  <a:srgbClr val="2D3843"/>
                </a:solidFill>
                <a:latin typeface="Calibri" pitchFamily="34" charset="0"/>
                <a:ea typeface="Calibri" pitchFamily="34" charset="-122"/>
                <a:cs typeface="Calibri" pitchFamily="34" charset="-120"/>
              </a:rPr>
              <a:t>Krótkie hasło (grupowanie)</a:t>
            </a:r>
            <a:endParaRPr lang="en-US" sz="1700" dirty="0"/>
          </a:p>
        </p:txBody>
      </p:sp>
      <p:sp>
        <p:nvSpPr>
          <p:cNvPr id="12" name="Text 8"/>
          <p:cNvSpPr txBox="1"/>
          <p:nvPr/>
        </p:nvSpPr>
        <p:spPr>
          <a:xfrm>
            <a:off x="777240" y="2176272"/>
            <a:ext cx="4937760" cy="713232"/>
          </a:xfrm>
          <a:prstGeom prst="rect">
            <a:avLst/>
          </a:prstGeom>
          <a:noFill/>
          <a:ln/>
        </p:spPr>
        <p:txBody>
          <a:bodyPr wrap="square" lIns="0" tIns="0" rIns="0" bIns="0" rtlCol="0" anchor="t"/>
          <a:lstStyle/>
          <a:p>
            <a:pPr marL="0" indent="0">
              <a:buNone/>
            </a:pPr>
            <a:r>
              <a:rPr lang="en-US" sz="4400" b="1" dirty="0">
                <a:solidFill>
                  <a:srgbClr val="3C5FA8"/>
                </a:solidFill>
                <a:latin typeface="Calibri" pitchFamily="34" charset="0"/>
                <a:ea typeface="Calibri" pitchFamily="34" charset="-122"/>
                <a:cs typeface="Calibri" pitchFamily="34" charset="-120"/>
              </a:rPr>
              <a:t>74–90%</a:t>
            </a:r>
            <a:endParaRPr lang="en-US" sz="4400" dirty="0"/>
          </a:p>
        </p:txBody>
      </p:sp>
      <p:sp>
        <p:nvSpPr>
          <p:cNvPr id="13" name="Text 9"/>
          <p:cNvSpPr txBox="1"/>
          <p:nvPr/>
        </p:nvSpPr>
        <p:spPr>
          <a:xfrm>
            <a:off x="777240" y="2889504"/>
            <a:ext cx="4937760" cy="310896"/>
          </a:xfrm>
          <a:prstGeom prst="rect">
            <a:avLst/>
          </a:prstGeom>
          <a:noFill/>
          <a:ln/>
        </p:spPr>
        <p:txBody>
          <a:bodyPr wrap="square" lIns="0" tIns="0" rIns="0" bIns="0" rtlCol="0" anchor="t"/>
          <a:lstStyle/>
          <a:p>
            <a:pPr marL="0" indent="0">
              <a:buNone/>
            </a:pPr>
            <a:r>
              <a:rPr lang="en-US" sz="1500" dirty="0">
                <a:solidFill>
                  <a:srgbClr val="2D3843"/>
                </a:solidFill>
                <a:latin typeface="Calibri" pitchFamily="34" charset="0"/>
                <a:ea typeface="Calibri" pitchFamily="34" charset="-122"/>
                <a:cs typeface="Calibri" pitchFamily="34" charset="-120"/>
              </a:rPr>
              <a:t>trafności kategorii u siedmiu modeli</a:t>
            </a:r>
            <a:endParaRPr lang="en-US" sz="1500" dirty="0"/>
          </a:p>
        </p:txBody>
      </p:sp>
      <p:sp>
        <p:nvSpPr>
          <p:cNvPr id="14" name="Shape 10"/>
          <p:cNvSpPr/>
          <p:nvPr/>
        </p:nvSpPr>
        <p:spPr>
          <a:xfrm>
            <a:off x="777240" y="3310128"/>
            <a:ext cx="1600200" cy="292608"/>
          </a:xfrm>
          <a:prstGeom prst="roundRect">
            <a:avLst>
              <a:gd name="adj" fmla="val 25000"/>
            </a:avLst>
          </a:prstGeom>
          <a:solidFill>
            <a:srgbClr val="FFFFFF"/>
          </a:solidFill>
          <a:ln w="9525">
            <a:solidFill>
              <a:srgbClr val="D5DAE1"/>
            </a:solidFill>
            <a:prstDash val="solid"/>
          </a:ln>
        </p:spPr>
        <p:txBody>
          <a:bodyPr/>
          <a:lstStyle/>
          <a:p>
            <a:endParaRPr lang="pl-PL"/>
          </a:p>
        </p:txBody>
      </p:sp>
      <p:sp>
        <p:nvSpPr>
          <p:cNvPr id="15" name="Text 11"/>
          <p:cNvSpPr txBox="1"/>
          <p:nvPr/>
        </p:nvSpPr>
        <p:spPr>
          <a:xfrm>
            <a:off x="777240" y="3310128"/>
            <a:ext cx="1600200" cy="292608"/>
          </a:xfrm>
          <a:prstGeom prst="rect">
            <a:avLst/>
          </a:prstGeom>
          <a:noFill/>
          <a:ln/>
        </p:spPr>
        <p:txBody>
          <a:bodyPr wrap="square" lIns="0" tIns="0" rIns="0" bIns="0" rtlCol="0" anchor="ctr"/>
          <a:lstStyle/>
          <a:p>
            <a:pPr marL="0" indent="0" algn="ctr">
              <a:buNone/>
            </a:pPr>
            <a:r>
              <a:rPr lang="en-US" sz="1250" dirty="0">
                <a:solidFill>
                  <a:srgbClr val="2D3843"/>
                </a:solidFill>
                <a:latin typeface="Calibri" pitchFamily="34" charset="0"/>
                <a:ea typeface="Calibri" pitchFamily="34" charset="-122"/>
                <a:cs typeface="Calibri" pitchFamily="34" charset="-120"/>
              </a:rPr>
              <a:t>poprawność</a:t>
            </a:r>
            <a:endParaRPr lang="en-US" sz="1250" dirty="0"/>
          </a:p>
        </p:txBody>
      </p:sp>
      <p:sp>
        <p:nvSpPr>
          <p:cNvPr id="16" name="Shape 12"/>
          <p:cNvSpPr/>
          <p:nvPr/>
        </p:nvSpPr>
        <p:spPr>
          <a:xfrm>
            <a:off x="2468880" y="3310128"/>
            <a:ext cx="1600200" cy="292608"/>
          </a:xfrm>
          <a:prstGeom prst="roundRect">
            <a:avLst>
              <a:gd name="adj" fmla="val 25000"/>
            </a:avLst>
          </a:prstGeom>
          <a:solidFill>
            <a:srgbClr val="FFFFFF"/>
          </a:solidFill>
          <a:ln w="9525">
            <a:solidFill>
              <a:srgbClr val="D5DAE1"/>
            </a:solidFill>
            <a:prstDash val="solid"/>
          </a:ln>
        </p:spPr>
        <p:txBody>
          <a:bodyPr/>
          <a:lstStyle/>
          <a:p>
            <a:endParaRPr lang="pl-PL"/>
          </a:p>
        </p:txBody>
      </p:sp>
      <p:sp>
        <p:nvSpPr>
          <p:cNvPr id="17" name="Text 13"/>
          <p:cNvSpPr txBox="1"/>
          <p:nvPr/>
        </p:nvSpPr>
        <p:spPr>
          <a:xfrm>
            <a:off x="2468880" y="3310128"/>
            <a:ext cx="1600200" cy="292608"/>
          </a:xfrm>
          <a:prstGeom prst="rect">
            <a:avLst/>
          </a:prstGeom>
          <a:noFill/>
          <a:ln/>
        </p:spPr>
        <p:txBody>
          <a:bodyPr wrap="square" lIns="0" tIns="0" rIns="0" bIns="0" rtlCol="0" anchor="ctr"/>
          <a:lstStyle/>
          <a:p>
            <a:pPr marL="0" indent="0" algn="ctr">
              <a:buNone/>
            </a:pPr>
            <a:r>
              <a:rPr lang="en-US" sz="1250" dirty="0">
                <a:solidFill>
                  <a:srgbClr val="2D3843"/>
                </a:solidFill>
                <a:latin typeface="Calibri" pitchFamily="34" charset="0"/>
                <a:ea typeface="Calibri" pitchFamily="34" charset="-122"/>
                <a:cs typeface="Calibri" pitchFamily="34" charset="-120"/>
              </a:rPr>
              <a:t>współbieżność</a:t>
            </a:r>
            <a:endParaRPr lang="en-US" sz="1250" dirty="0"/>
          </a:p>
        </p:txBody>
      </p:sp>
      <p:sp>
        <p:nvSpPr>
          <p:cNvPr id="18" name="Shape 14"/>
          <p:cNvSpPr/>
          <p:nvPr/>
        </p:nvSpPr>
        <p:spPr>
          <a:xfrm>
            <a:off x="4160520" y="3310128"/>
            <a:ext cx="1600200" cy="292608"/>
          </a:xfrm>
          <a:prstGeom prst="roundRect">
            <a:avLst>
              <a:gd name="adj" fmla="val 25000"/>
            </a:avLst>
          </a:prstGeom>
          <a:solidFill>
            <a:srgbClr val="FFFFFF"/>
          </a:solidFill>
          <a:ln w="9525">
            <a:solidFill>
              <a:srgbClr val="D5DAE1"/>
            </a:solidFill>
            <a:prstDash val="solid"/>
          </a:ln>
        </p:spPr>
        <p:txBody>
          <a:bodyPr/>
          <a:lstStyle/>
          <a:p>
            <a:endParaRPr lang="pl-PL"/>
          </a:p>
        </p:txBody>
      </p:sp>
      <p:sp>
        <p:nvSpPr>
          <p:cNvPr id="19" name="Text 15"/>
          <p:cNvSpPr txBox="1"/>
          <p:nvPr/>
        </p:nvSpPr>
        <p:spPr>
          <a:xfrm>
            <a:off x="4160520" y="3310128"/>
            <a:ext cx="1600200" cy="292608"/>
          </a:xfrm>
          <a:prstGeom prst="rect">
            <a:avLst/>
          </a:prstGeom>
          <a:noFill/>
          <a:ln/>
        </p:spPr>
        <p:txBody>
          <a:bodyPr wrap="square" lIns="0" tIns="0" rIns="0" bIns="0" rtlCol="0" anchor="ctr"/>
          <a:lstStyle/>
          <a:p>
            <a:pPr marL="0" indent="0" algn="ctr">
              <a:buNone/>
            </a:pPr>
            <a:r>
              <a:rPr lang="en-US" sz="1250" dirty="0">
                <a:solidFill>
                  <a:srgbClr val="2D3843"/>
                </a:solidFill>
                <a:latin typeface="Calibri" pitchFamily="34" charset="0"/>
                <a:ea typeface="Calibri" pitchFamily="34" charset="-122"/>
                <a:cs typeface="Calibri" pitchFamily="34" charset="-120"/>
              </a:rPr>
              <a:t>bezpieczeństwo</a:t>
            </a:r>
            <a:endParaRPr lang="en-US" sz="1250" dirty="0"/>
          </a:p>
        </p:txBody>
      </p:sp>
      <p:sp>
        <p:nvSpPr>
          <p:cNvPr id="20" name="Shape 16"/>
          <p:cNvSpPr/>
          <p:nvPr/>
        </p:nvSpPr>
        <p:spPr>
          <a:xfrm>
            <a:off x="777240" y="3675888"/>
            <a:ext cx="1600200" cy="292608"/>
          </a:xfrm>
          <a:prstGeom prst="roundRect">
            <a:avLst>
              <a:gd name="adj" fmla="val 25000"/>
            </a:avLst>
          </a:prstGeom>
          <a:solidFill>
            <a:srgbClr val="FFFFFF"/>
          </a:solidFill>
          <a:ln w="9525">
            <a:solidFill>
              <a:srgbClr val="D5DAE1"/>
            </a:solidFill>
            <a:prstDash val="solid"/>
          </a:ln>
        </p:spPr>
        <p:txBody>
          <a:bodyPr/>
          <a:lstStyle/>
          <a:p>
            <a:endParaRPr lang="pl-PL"/>
          </a:p>
        </p:txBody>
      </p:sp>
      <p:sp>
        <p:nvSpPr>
          <p:cNvPr id="21" name="Text 17"/>
          <p:cNvSpPr txBox="1"/>
          <p:nvPr/>
        </p:nvSpPr>
        <p:spPr>
          <a:xfrm>
            <a:off x="777240" y="3675888"/>
            <a:ext cx="1600200" cy="292608"/>
          </a:xfrm>
          <a:prstGeom prst="rect">
            <a:avLst/>
          </a:prstGeom>
          <a:noFill/>
          <a:ln/>
        </p:spPr>
        <p:txBody>
          <a:bodyPr wrap="square" lIns="0" tIns="0" rIns="0" bIns="0" rtlCol="0" anchor="ctr"/>
          <a:lstStyle/>
          <a:p>
            <a:pPr marL="0" indent="0" algn="ctr">
              <a:buNone/>
            </a:pPr>
            <a:r>
              <a:rPr lang="en-US" sz="1250" dirty="0">
                <a:solidFill>
                  <a:srgbClr val="2D3843"/>
                </a:solidFill>
                <a:latin typeface="Calibri" pitchFamily="34" charset="0"/>
                <a:ea typeface="Calibri" pitchFamily="34" charset="-122"/>
                <a:cs typeface="Calibri" pitchFamily="34" charset="-120"/>
              </a:rPr>
              <a:t>wydajność</a:t>
            </a:r>
            <a:endParaRPr lang="en-US" sz="1250" dirty="0"/>
          </a:p>
        </p:txBody>
      </p:sp>
      <p:sp>
        <p:nvSpPr>
          <p:cNvPr id="22" name="Shape 18"/>
          <p:cNvSpPr/>
          <p:nvPr/>
        </p:nvSpPr>
        <p:spPr>
          <a:xfrm>
            <a:off x="2468880" y="3675888"/>
            <a:ext cx="1600200" cy="292608"/>
          </a:xfrm>
          <a:prstGeom prst="roundRect">
            <a:avLst>
              <a:gd name="adj" fmla="val 25000"/>
            </a:avLst>
          </a:prstGeom>
          <a:solidFill>
            <a:srgbClr val="FFFFFF"/>
          </a:solidFill>
          <a:ln w="9525">
            <a:solidFill>
              <a:srgbClr val="D5DAE1"/>
            </a:solidFill>
            <a:prstDash val="solid"/>
          </a:ln>
        </p:spPr>
        <p:txBody>
          <a:bodyPr/>
          <a:lstStyle/>
          <a:p>
            <a:endParaRPr lang="pl-PL"/>
          </a:p>
        </p:txBody>
      </p:sp>
      <p:sp>
        <p:nvSpPr>
          <p:cNvPr id="23" name="Text 19"/>
          <p:cNvSpPr txBox="1"/>
          <p:nvPr/>
        </p:nvSpPr>
        <p:spPr>
          <a:xfrm>
            <a:off x="2468880" y="3675888"/>
            <a:ext cx="1600200" cy="292608"/>
          </a:xfrm>
          <a:prstGeom prst="rect">
            <a:avLst/>
          </a:prstGeom>
          <a:noFill/>
          <a:ln/>
        </p:spPr>
        <p:txBody>
          <a:bodyPr wrap="square" lIns="0" tIns="0" rIns="0" bIns="0" rtlCol="0" anchor="ctr"/>
          <a:lstStyle/>
          <a:p>
            <a:pPr marL="0" indent="0" algn="ctr">
              <a:buNone/>
            </a:pPr>
            <a:r>
              <a:rPr lang="en-US" sz="1250" dirty="0">
                <a:solidFill>
                  <a:srgbClr val="2D3843"/>
                </a:solidFill>
                <a:latin typeface="Calibri" pitchFamily="34" charset="0"/>
                <a:ea typeface="Calibri" pitchFamily="34" charset="-122"/>
                <a:cs typeface="Calibri" pitchFamily="34" charset="-120"/>
              </a:rPr>
              <a:t>utrzymywalność</a:t>
            </a:r>
            <a:endParaRPr lang="en-US" sz="1250" dirty="0"/>
          </a:p>
        </p:txBody>
      </p:sp>
      <p:sp>
        <p:nvSpPr>
          <p:cNvPr id="24" name="Shape 20"/>
          <p:cNvSpPr/>
          <p:nvPr/>
        </p:nvSpPr>
        <p:spPr>
          <a:xfrm>
            <a:off x="4160520" y="3675888"/>
            <a:ext cx="1600200" cy="292608"/>
          </a:xfrm>
          <a:prstGeom prst="roundRect">
            <a:avLst>
              <a:gd name="adj" fmla="val 25000"/>
            </a:avLst>
          </a:prstGeom>
          <a:solidFill>
            <a:srgbClr val="FFFFFF"/>
          </a:solidFill>
          <a:ln w="9525">
            <a:solidFill>
              <a:srgbClr val="D5DAE1"/>
            </a:solidFill>
            <a:prstDash val="solid"/>
          </a:ln>
        </p:spPr>
        <p:txBody>
          <a:bodyPr/>
          <a:lstStyle/>
          <a:p>
            <a:endParaRPr lang="pl-PL"/>
          </a:p>
        </p:txBody>
      </p:sp>
      <p:sp>
        <p:nvSpPr>
          <p:cNvPr id="25" name="Text 21"/>
          <p:cNvSpPr txBox="1"/>
          <p:nvPr/>
        </p:nvSpPr>
        <p:spPr>
          <a:xfrm>
            <a:off x="4160520" y="3675888"/>
            <a:ext cx="1600200" cy="292608"/>
          </a:xfrm>
          <a:prstGeom prst="rect">
            <a:avLst/>
          </a:prstGeom>
          <a:noFill/>
          <a:ln/>
        </p:spPr>
        <p:txBody>
          <a:bodyPr wrap="square" lIns="0" tIns="0" rIns="0" bIns="0" rtlCol="0" anchor="ctr"/>
          <a:lstStyle/>
          <a:p>
            <a:pPr marL="0" indent="0" algn="ctr">
              <a:buNone/>
            </a:pPr>
            <a:r>
              <a:rPr lang="en-US" sz="1250" dirty="0">
                <a:solidFill>
                  <a:srgbClr val="2D3843"/>
                </a:solidFill>
                <a:latin typeface="Calibri" pitchFamily="34" charset="0"/>
                <a:ea typeface="Calibri" pitchFamily="34" charset="-122"/>
                <a:cs typeface="Calibri" pitchFamily="34" charset="-120"/>
              </a:rPr>
              <a:t>pozostałe</a:t>
            </a:r>
            <a:endParaRPr lang="en-US" sz="1250" dirty="0"/>
          </a:p>
        </p:txBody>
      </p:sp>
      <p:sp>
        <p:nvSpPr>
          <p:cNvPr id="26" name="Text 22"/>
          <p:cNvSpPr txBox="1"/>
          <p:nvPr/>
        </p:nvSpPr>
        <p:spPr>
          <a:xfrm>
            <a:off x="777240" y="4059936"/>
            <a:ext cx="4937760" cy="292608"/>
          </a:xfrm>
          <a:prstGeom prst="rect">
            <a:avLst/>
          </a:prstGeom>
          <a:noFill/>
          <a:ln/>
        </p:spPr>
        <p:txBody>
          <a:bodyPr wrap="square" lIns="0" tIns="0" rIns="0" bIns="0" rtlCol="0" anchor="t"/>
          <a:lstStyle/>
          <a:p>
            <a:pPr marL="0" indent="0">
              <a:buNone/>
            </a:pPr>
            <a:r>
              <a:rPr lang="en-US" sz="1400" b="1" dirty="0">
                <a:solidFill>
                  <a:srgbClr val="2D3843"/>
                </a:solidFill>
                <a:latin typeface="Calibri" pitchFamily="34" charset="0"/>
                <a:ea typeface="Calibri" pitchFamily="34" charset="-122"/>
                <a:cs typeface="Calibri" pitchFamily="34" charset="-120"/>
              </a:rPr>
              <a:t>Pomyłki są asymetryczne:</a:t>
            </a:r>
            <a:endParaRPr lang="en-US" sz="1400" dirty="0"/>
          </a:p>
        </p:txBody>
      </p:sp>
      <p:sp>
        <p:nvSpPr>
          <p:cNvPr id="27" name="Text 23"/>
          <p:cNvSpPr txBox="1"/>
          <p:nvPr/>
        </p:nvSpPr>
        <p:spPr>
          <a:xfrm>
            <a:off x="777240" y="4443984"/>
            <a:ext cx="2286000" cy="310896"/>
          </a:xfrm>
          <a:prstGeom prst="rect">
            <a:avLst/>
          </a:prstGeom>
          <a:noFill/>
          <a:ln/>
        </p:spPr>
        <p:txBody>
          <a:bodyPr wrap="square" lIns="0" tIns="0" rIns="0" bIns="0" rtlCol="0" anchor="t"/>
          <a:lstStyle/>
          <a:p>
            <a:pPr marL="0" indent="0">
              <a:buNone/>
            </a:pPr>
            <a:r>
              <a:rPr lang="en-US" sz="1400" dirty="0">
                <a:solidFill>
                  <a:srgbClr val="2D3843"/>
                </a:solidFill>
                <a:latin typeface="Calibri" pitchFamily="34" charset="0"/>
                <a:ea typeface="Calibri" pitchFamily="34" charset="-122"/>
                <a:cs typeface="Calibri" pitchFamily="34" charset="-120"/>
              </a:rPr>
              <a:t>inna → utrzymywalność</a:t>
            </a:r>
            <a:endParaRPr lang="en-US" sz="1400" dirty="0"/>
          </a:p>
        </p:txBody>
      </p:sp>
      <p:sp>
        <p:nvSpPr>
          <p:cNvPr id="28" name="Shape 24"/>
          <p:cNvSpPr/>
          <p:nvPr/>
        </p:nvSpPr>
        <p:spPr>
          <a:xfrm>
            <a:off x="3017520" y="4398264"/>
            <a:ext cx="1554480" cy="384048"/>
          </a:xfrm>
          <a:prstGeom prst="rightArrow">
            <a:avLst/>
          </a:prstGeom>
          <a:solidFill>
            <a:srgbClr val="C0392B"/>
          </a:solidFill>
          <a:ln w="12700">
            <a:solidFill>
              <a:srgbClr val="C0392B"/>
            </a:solidFill>
            <a:prstDash val="solid"/>
          </a:ln>
        </p:spPr>
        <p:txBody>
          <a:bodyPr/>
          <a:lstStyle/>
          <a:p>
            <a:endParaRPr lang="pl-PL"/>
          </a:p>
        </p:txBody>
      </p:sp>
      <p:sp>
        <p:nvSpPr>
          <p:cNvPr id="29" name="Text 25"/>
          <p:cNvSpPr txBox="1"/>
          <p:nvPr/>
        </p:nvSpPr>
        <p:spPr>
          <a:xfrm>
            <a:off x="4663440" y="4425696"/>
            <a:ext cx="1188720" cy="347472"/>
          </a:xfrm>
          <a:prstGeom prst="rect">
            <a:avLst/>
          </a:prstGeom>
          <a:noFill/>
          <a:ln/>
        </p:spPr>
        <p:txBody>
          <a:bodyPr wrap="square" lIns="0" tIns="0" rIns="0" bIns="0" rtlCol="0" anchor="t"/>
          <a:lstStyle/>
          <a:p>
            <a:pPr marL="0" indent="0">
              <a:buNone/>
            </a:pPr>
            <a:r>
              <a:rPr lang="en-US" sz="1700" b="1" dirty="0">
                <a:solidFill>
                  <a:srgbClr val="C0392B"/>
                </a:solidFill>
                <a:latin typeface="Calibri" pitchFamily="34" charset="0"/>
                <a:ea typeface="Calibri" pitchFamily="34" charset="-122"/>
                <a:cs typeface="Calibri" pitchFamily="34" charset="-120"/>
              </a:rPr>
              <a:t>324 oceny</a:t>
            </a:r>
            <a:endParaRPr lang="en-US" sz="1700" dirty="0"/>
          </a:p>
        </p:txBody>
      </p:sp>
      <p:sp>
        <p:nvSpPr>
          <p:cNvPr id="30" name="Text 26"/>
          <p:cNvSpPr txBox="1"/>
          <p:nvPr/>
        </p:nvSpPr>
        <p:spPr>
          <a:xfrm>
            <a:off x="777240" y="4873752"/>
            <a:ext cx="2286000" cy="310896"/>
          </a:xfrm>
          <a:prstGeom prst="rect">
            <a:avLst/>
          </a:prstGeom>
          <a:noFill/>
          <a:ln/>
        </p:spPr>
        <p:txBody>
          <a:bodyPr wrap="square" lIns="0" tIns="0" rIns="0" bIns="0" rtlCol="0" anchor="t"/>
          <a:lstStyle/>
          <a:p>
            <a:pPr marL="0" indent="0">
              <a:buNone/>
            </a:pPr>
            <a:r>
              <a:rPr lang="en-US" sz="1400" dirty="0">
                <a:solidFill>
                  <a:srgbClr val="2D3843"/>
                </a:solidFill>
                <a:latin typeface="Calibri" pitchFamily="34" charset="0"/>
                <a:ea typeface="Calibri" pitchFamily="34" charset="-122"/>
                <a:cs typeface="Calibri" pitchFamily="34" charset="-120"/>
              </a:rPr>
              <a:t>utrzymywalność → inna</a:t>
            </a:r>
            <a:endParaRPr lang="en-US" sz="1400" dirty="0"/>
          </a:p>
        </p:txBody>
      </p:sp>
      <p:sp>
        <p:nvSpPr>
          <p:cNvPr id="31" name="Shape 27"/>
          <p:cNvSpPr/>
          <p:nvPr/>
        </p:nvSpPr>
        <p:spPr>
          <a:xfrm>
            <a:off x="3017520" y="5029200"/>
            <a:ext cx="1554480" cy="0"/>
          </a:xfrm>
          <a:prstGeom prst="line">
            <a:avLst/>
          </a:prstGeom>
          <a:noFill/>
          <a:ln w="19050">
            <a:solidFill>
              <a:srgbClr val="525C69"/>
            </a:solidFill>
            <a:prstDash val="solid"/>
            <a:tailEnd type="triangle"/>
          </a:ln>
        </p:spPr>
        <p:txBody>
          <a:bodyPr/>
          <a:lstStyle/>
          <a:p>
            <a:endParaRPr lang="pl-PL"/>
          </a:p>
        </p:txBody>
      </p:sp>
      <p:sp>
        <p:nvSpPr>
          <p:cNvPr id="32" name="Text 28"/>
          <p:cNvSpPr txBox="1"/>
          <p:nvPr/>
        </p:nvSpPr>
        <p:spPr>
          <a:xfrm>
            <a:off x="4663440" y="4855464"/>
            <a:ext cx="1188720" cy="347472"/>
          </a:xfrm>
          <a:prstGeom prst="rect">
            <a:avLst/>
          </a:prstGeom>
          <a:noFill/>
          <a:ln/>
        </p:spPr>
        <p:txBody>
          <a:bodyPr wrap="square" lIns="0" tIns="0" rIns="0" bIns="0" rtlCol="0" anchor="t"/>
          <a:lstStyle/>
          <a:p>
            <a:pPr marL="0" indent="0">
              <a:buNone/>
            </a:pPr>
            <a:r>
              <a:rPr lang="en-US" sz="1700" b="1" dirty="0">
                <a:solidFill>
                  <a:srgbClr val="525C69"/>
                </a:solidFill>
                <a:latin typeface="Calibri" pitchFamily="34" charset="0"/>
                <a:ea typeface="Calibri" pitchFamily="34" charset="-122"/>
                <a:cs typeface="Calibri" pitchFamily="34" charset="-120"/>
              </a:rPr>
              <a:t>9 ocen</a:t>
            </a:r>
            <a:endParaRPr lang="en-US" sz="1700" dirty="0"/>
          </a:p>
        </p:txBody>
      </p:sp>
      <p:sp>
        <p:nvSpPr>
          <p:cNvPr id="33" name="Text 29"/>
          <p:cNvSpPr txBox="1"/>
          <p:nvPr/>
        </p:nvSpPr>
        <p:spPr>
          <a:xfrm>
            <a:off x="777240" y="5248656"/>
            <a:ext cx="4983480" cy="274320"/>
          </a:xfrm>
          <a:prstGeom prst="rect">
            <a:avLst/>
          </a:prstGeom>
          <a:noFill/>
          <a:ln/>
        </p:spPr>
        <p:txBody>
          <a:bodyPr wrap="square" lIns="0" tIns="0" rIns="0" bIns="0" rtlCol="0" anchor="t"/>
          <a:lstStyle/>
          <a:p>
            <a:pPr marL="0" indent="0">
              <a:buNone/>
            </a:pPr>
            <a:r>
              <a:rPr lang="en-US" sz="1200" dirty="0">
                <a:solidFill>
                  <a:srgbClr val="525C69"/>
                </a:solidFill>
                <a:latin typeface="Calibri" pitchFamily="34" charset="0"/>
                <a:ea typeface="Calibri" pitchFamily="34" charset="-122"/>
                <a:cs typeface="Calibri" pitchFamily="34" charset="-120"/>
              </a:rPr>
              <a:t>kategoria referencyjna → wybór modelu; suma ocen siedmiu modeli</a:t>
            </a:r>
            <a:endParaRPr lang="en-US" sz="1200" dirty="0"/>
          </a:p>
        </p:txBody>
      </p:sp>
      <p:sp>
        <p:nvSpPr>
          <p:cNvPr id="34" name="Text 30"/>
          <p:cNvSpPr txBox="1"/>
          <p:nvPr/>
        </p:nvSpPr>
        <p:spPr>
          <a:xfrm>
            <a:off x="6473952" y="2176272"/>
            <a:ext cx="4937760" cy="713232"/>
          </a:xfrm>
          <a:prstGeom prst="rect">
            <a:avLst/>
          </a:prstGeom>
          <a:noFill/>
          <a:ln/>
        </p:spPr>
        <p:txBody>
          <a:bodyPr wrap="square" lIns="0" tIns="0" rIns="0" bIns="0" rtlCol="0" anchor="t"/>
          <a:lstStyle/>
          <a:p>
            <a:pPr marL="0" indent="0">
              <a:buNone/>
            </a:pPr>
            <a:r>
              <a:rPr lang="en-US" sz="4400" b="1" dirty="0">
                <a:solidFill>
                  <a:srgbClr val="3C5FA8"/>
                </a:solidFill>
                <a:latin typeface="Calibri" pitchFamily="34" charset="0"/>
                <a:ea typeface="Calibri" pitchFamily="34" charset="-122"/>
                <a:cs typeface="Calibri" pitchFamily="34" charset="-120"/>
              </a:rPr>
              <a:t>27</a:t>
            </a:r>
            <a:endParaRPr lang="en-US" sz="4400" dirty="0"/>
          </a:p>
        </p:txBody>
      </p:sp>
      <p:sp>
        <p:nvSpPr>
          <p:cNvPr id="35" name="Text 31"/>
          <p:cNvSpPr txBox="1"/>
          <p:nvPr/>
        </p:nvSpPr>
        <p:spPr>
          <a:xfrm>
            <a:off x="6473952" y="2889504"/>
            <a:ext cx="4937760" cy="566928"/>
          </a:xfrm>
          <a:prstGeom prst="rect">
            <a:avLst/>
          </a:prstGeom>
          <a:noFill/>
          <a:ln/>
        </p:spPr>
        <p:txBody>
          <a:bodyPr wrap="square" lIns="0" tIns="0" rIns="0" bIns="0" rtlCol="0" anchor="t"/>
          <a:lstStyle/>
          <a:p>
            <a:pPr marL="0" indent="0">
              <a:buNone/>
            </a:pPr>
            <a:r>
              <a:rPr lang="en-US" sz="1500" dirty="0">
                <a:solidFill>
                  <a:srgbClr val="2D3843"/>
                </a:solidFill>
                <a:latin typeface="Calibri" pitchFamily="34" charset="0"/>
                <a:ea typeface="Calibri" pitchFamily="34" charset="-122"/>
                <a:cs typeface="Calibri" pitchFamily="34" charset="-120"/>
              </a:rPr>
              <a:t>grup łączy ostrzeżenia różnych narzędzi (łącznie dla siedmiu modeli, próg podobieństwa haseł 0,80)</a:t>
            </a:r>
            <a:endParaRPr lang="en-US" sz="1500" dirty="0"/>
          </a:p>
        </p:txBody>
      </p:sp>
      <p:sp>
        <p:nvSpPr>
          <p:cNvPr id="36" name="Shape 32"/>
          <p:cNvSpPr/>
          <p:nvPr/>
        </p:nvSpPr>
        <p:spPr>
          <a:xfrm>
            <a:off x="6473952" y="3657600"/>
            <a:ext cx="329184" cy="329184"/>
          </a:xfrm>
          <a:prstGeom prst="ellipse">
            <a:avLst/>
          </a:prstGeom>
          <a:solidFill>
            <a:srgbClr val="2E8B57"/>
          </a:solidFill>
          <a:ln w="12700">
            <a:solidFill>
              <a:srgbClr val="2E8B57"/>
            </a:solidFill>
            <a:prstDash val="solid"/>
          </a:ln>
        </p:spPr>
        <p:txBody>
          <a:bodyPr/>
          <a:lstStyle/>
          <a:p>
            <a:endParaRPr lang="pl-PL"/>
          </a:p>
        </p:txBody>
      </p:sp>
      <p:pic>
        <p:nvPicPr>
          <p:cNvPr id="37" name="Image 2" descr="preencoded.png"/>
          <p:cNvPicPr>
            <a:picLocks noChangeAspect="1"/>
          </p:cNvPicPr>
          <p:nvPr/>
        </p:nvPicPr>
        <p:blipFill>
          <a:blip r:embed="rId5"/>
          <a:stretch>
            <a:fillRect/>
          </a:stretch>
        </p:blipFill>
        <p:spPr>
          <a:xfrm>
            <a:off x="6549664" y="3733312"/>
            <a:ext cx="177759" cy="177759"/>
          </a:xfrm>
          <a:prstGeom prst="rect">
            <a:avLst/>
          </a:prstGeom>
        </p:spPr>
      </p:pic>
      <p:sp>
        <p:nvSpPr>
          <p:cNvPr id="38" name="Text 33"/>
          <p:cNvSpPr txBox="1"/>
          <p:nvPr/>
        </p:nvSpPr>
        <p:spPr>
          <a:xfrm>
            <a:off x="6931152" y="3675888"/>
            <a:ext cx="4480560" cy="310896"/>
          </a:xfrm>
          <a:prstGeom prst="rect">
            <a:avLst/>
          </a:prstGeom>
          <a:noFill/>
          <a:ln/>
        </p:spPr>
        <p:txBody>
          <a:bodyPr wrap="square" lIns="0" tIns="0" rIns="0" bIns="0" rtlCol="0" anchor="t"/>
          <a:lstStyle/>
          <a:p>
            <a:pPr marL="0" indent="0">
              <a:buNone/>
            </a:pPr>
            <a:r>
              <a:rPr lang="en-US" sz="1500" b="1" dirty="0">
                <a:solidFill>
                  <a:srgbClr val="2D3843"/>
                </a:solidFill>
                <a:latin typeface="Calibri" pitchFamily="34" charset="0"/>
                <a:ea typeface="Calibri" pitchFamily="34" charset="-122"/>
                <a:cs typeface="Calibri" pitchFamily="34" charset="-120"/>
              </a:rPr>
              <a:t>25 z 27 dotyczy tego samego problemu</a:t>
            </a:r>
            <a:endParaRPr lang="en-US" sz="1500" dirty="0"/>
          </a:p>
        </p:txBody>
      </p:sp>
      <p:pic>
        <p:nvPicPr>
          <p:cNvPr id="39" name="Image 3" descr="preencoded.png"/>
          <p:cNvPicPr>
            <a:picLocks noChangeAspect="1"/>
          </p:cNvPicPr>
          <p:nvPr/>
        </p:nvPicPr>
        <p:blipFill>
          <a:blip r:embed="rId6"/>
          <a:stretch>
            <a:fillRect/>
          </a:stretch>
        </p:blipFill>
        <p:spPr>
          <a:xfrm>
            <a:off x="6510528" y="4261104"/>
            <a:ext cx="274320" cy="274320"/>
          </a:xfrm>
          <a:prstGeom prst="rect">
            <a:avLst/>
          </a:prstGeom>
        </p:spPr>
      </p:pic>
      <p:sp>
        <p:nvSpPr>
          <p:cNvPr id="40" name="Text 34"/>
          <p:cNvSpPr txBox="1"/>
          <p:nvPr/>
        </p:nvSpPr>
        <p:spPr>
          <a:xfrm>
            <a:off x="6931152" y="4224528"/>
            <a:ext cx="4480560" cy="1005840"/>
          </a:xfrm>
          <a:prstGeom prst="rect">
            <a:avLst/>
          </a:prstGeom>
          <a:noFill/>
          <a:ln/>
        </p:spPr>
        <p:txBody>
          <a:bodyPr wrap="square" lIns="0" tIns="0" rIns="0" bIns="0" rtlCol="0" anchor="t"/>
          <a:lstStyle/>
          <a:p>
            <a:pPr marL="0" indent="0">
              <a:buNone/>
            </a:pPr>
            <a:r>
              <a:rPr lang="en-US" sz="1400" dirty="0">
                <a:solidFill>
                  <a:srgbClr val="525C69"/>
                </a:solidFill>
                <a:latin typeface="Calibri" pitchFamily="34" charset="0"/>
                <a:ea typeface="Calibri" pitchFamily="34" charset="-122"/>
                <a:cs typeface="Calibri" pitchFamily="34" charset="-120"/>
              </a:rPr>
              <a:t>Ale takie grupy są rzadkie, a ostrzeżenia tej samej reguły często dostają różne hasła. Dosłowne brzmienie hasła nie nadaje się na stabilny identyfikator grupy.</a:t>
            </a:r>
            <a:endParaRPr lang="en-US" sz="1400" dirty="0"/>
          </a:p>
        </p:txBody>
      </p:sp>
      <p:sp>
        <p:nvSpPr>
          <p:cNvPr id="42" name="Text 35"/>
          <p:cNvSpPr txBox="1"/>
          <p:nvPr/>
        </p:nvSpPr>
        <p:spPr>
          <a:xfrm>
            <a:off x="10725912" y="6382512"/>
            <a:ext cx="914400" cy="237744"/>
          </a:xfrm>
          <a:prstGeom prst="rect">
            <a:avLst/>
          </a:prstGeom>
          <a:noFill/>
          <a:ln/>
        </p:spPr>
        <p:txBody>
          <a:bodyPr wrap="square" lIns="0" tIns="0" rIns="0" bIns="0" rtlCol="0" anchor="t"/>
          <a:lstStyle/>
          <a:p>
            <a:pPr marL="0" indent="0" algn="r">
              <a:buNone/>
            </a:pPr>
            <a:r>
              <a:rPr lang="en-US" sz="1100" dirty="0">
                <a:solidFill>
                  <a:srgbClr val="525C69"/>
                </a:solidFill>
                <a:latin typeface="Calibri" pitchFamily="34" charset="0"/>
                <a:ea typeface="Calibri" pitchFamily="34" charset="-122"/>
                <a:cs typeface="Calibri" pitchFamily="34" charset="-120"/>
              </a:rPr>
              <a:t>12 / 15</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566928"/>
            <a:ext cx="11094415" cy="731520"/>
          </a:xfrm>
          <a:prstGeom prst="rect">
            <a:avLst/>
          </a:prstGeom>
          <a:noFill/>
          <a:ln/>
        </p:spPr>
        <p:txBody>
          <a:bodyPr wrap="square" lIns="0" tIns="0" rIns="0" bIns="0" rtlCol="0" anchor="t"/>
          <a:lstStyle/>
          <a:p>
            <a:pPr marL="0" indent="0" algn="l">
              <a:buNone/>
            </a:pPr>
            <a:r>
              <a:rPr lang="en-US" sz="3000" b="1" dirty="0">
                <a:solidFill>
                  <a:srgbClr val="2D3843"/>
                </a:solidFill>
                <a:latin typeface="Calibri" pitchFamily="34" charset="0"/>
                <a:ea typeface="Calibri" pitchFamily="34" charset="-122"/>
                <a:cs typeface="Calibri" pitchFamily="34" charset="-120"/>
              </a:rPr>
              <a:t>Wnioski</a:t>
            </a:r>
            <a:endParaRPr lang="en-US" sz="3000" dirty="0"/>
          </a:p>
        </p:txBody>
      </p:sp>
      <p:sp>
        <p:nvSpPr>
          <p:cNvPr id="3" name="Text 1"/>
          <p:cNvSpPr txBox="1"/>
          <p:nvPr/>
        </p:nvSpPr>
        <p:spPr>
          <a:xfrm>
            <a:off x="548640" y="274320"/>
            <a:ext cx="10058400" cy="274320"/>
          </a:xfrm>
          <a:prstGeom prst="rect">
            <a:avLst/>
          </a:prstGeom>
          <a:noFill/>
          <a:ln/>
        </p:spPr>
        <p:txBody>
          <a:bodyPr wrap="square" lIns="0" tIns="0" rIns="0" bIns="0" rtlCol="0" anchor="t"/>
          <a:lstStyle/>
          <a:p>
            <a:pPr marL="0" indent="0">
              <a:buNone/>
            </a:pPr>
            <a:r>
              <a:rPr lang="en-US" sz="1300" b="1" kern="0" spc="150" dirty="0">
                <a:solidFill>
                  <a:srgbClr val="3C5FA8"/>
                </a:solidFill>
                <a:latin typeface="Calibri" pitchFamily="34" charset="0"/>
                <a:ea typeface="Calibri" pitchFamily="34" charset="-122"/>
                <a:cs typeface="Calibri" pitchFamily="34" charset="-120"/>
              </a:rPr>
              <a:t>PODSUMOWANIE</a:t>
            </a:r>
            <a:endParaRPr lang="en-US" sz="1300" dirty="0"/>
          </a:p>
        </p:txBody>
      </p:sp>
      <p:sp>
        <p:nvSpPr>
          <p:cNvPr id="4" name="Shape 2"/>
          <p:cNvSpPr/>
          <p:nvPr/>
        </p:nvSpPr>
        <p:spPr>
          <a:xfrm>
            <a:off x="548640" y="1417320"/>
            <a:ext cx="1696669" cy="1207008"/>
          </a:xfrm>
          <a:prstGeom prst="roundRect">
            <a:avLst>
              <a:gd name="adj" fmla="val 6061"/>
            </a:avLst>
          </a:prstGeom>
          <a:solidFill>
            <a:srgbClr val="E6F2EB"/>
          </a:solidFill>
          <a:ln w="12700">
            <a:solidFill>
              <a:srgbClr val="E6F2EB"/>
            </a:solidFill>
            <a:prstDash val="solid"/>
          </a:ln>
        </p:spPr>
        <p:txBody>
          <a:bodyPr/>
          <a:lstStyle/>
          <a:p>
            <a:endParaRPr lang="pl-PL"/>
          </a:p>
        </p:txBody>
      </p:sp>
      <p:sp>
        <p:nvSpPr>
          <p:cNvPr id="5" name="Text 3"/>
          <p:cNvSpPr txBox="1"/>
          <p:nvPr/>
        </p:nvSpPr>
        <p:spPr>
          <a:xfrm>
            <a:off x="713232" y="1517904"/>
            <a:ext cx="731520" cy="365760"/>
          </a:xfrm>
          <a:prstGeom prst="rect">
            <a:avLst/>
          </a:prstGeom>
          <a:noFill/>
          <a:ln/>
        </p:spPr>
        <p:txBody>
          <a:bodyPr wrap="square" lIns="0" tIns="0" rIns="0" bIns="0" rtlCol="0" anchor="t"/>
          <a:lstStyle/>
          <a:p>
            <a:pPr marL="0" indent="0">
              <a:buNone/>
            </a:pPr>
            <a:r>
              <a:rPr lang="en-US" sz="2000" b="1" dirty="0">
                <a:solidFill>
                  <a:srgbClr val="2E8B57"/>
                </a:solidFill>
                <a:latin typeface="Calibri" pitchFamily="34" charset="0"/>
                <a:ea typeface="Calibri" pitchFamily="34" charset="-122"/>
                <a:cs typeface="Calibri" pitchFamily="34" charset="-120"/>
              </a:rPr>
              <a:t>H1</a:t>
            </a:r>
            <a:endParaRPr lang="en-US" sz="2000" dirty="0"/>
          </a:p>
        </p:txBody>
      </p:sp>
      <p:sp>
        <p:nvSpPr>
          <p:cNvPr id="6" name="Shape 4"/>
          <p:cNvSpPr/>
          <p:nvPr/>
        </p:nvSpPr>
        <p:spPr>
          <a:xfrm>
            <a:off x="1696669" y="1536192"/>
            <a:ext cx="384048" cy="384048"/>
          </a:xfrm>
          <a:prstGeom prst="ellipse">
            <a:avLst/>
          </a:prstGeom>
          <a:solidFill>
            <a:srgbClr val="2E8B57"/>
          </a:solidFill>
          <a:ln w="12700">
            <a:solidFill>
              <a:srgbClr val="2E8B57"/>
            </a:solidFill>
            <a:prstDash val="solid"/>
          </a:ln>
        </p:spPr>
        <p:txBody>
          <a:bodyPr/>
          <a:lstStyle/>
          <a:p>
            <a:endParaRPr lang="pl-PL"/>
          </a:p>
        </p:txBody>
      </p:sp>
      <p:pic>
        <p:nvPicPr>
          <p:cNvPr id="7" name="Image 0" descr="preencoded.png"/>
          <p:cNvPicPr>
            <a:picLocks noChangeAspect="1"/>
          </p:cNvPicPr>
          <p:nvPr/>
        </p:nvPicPr>
        <p:blipFill>
          <a:blip r:embed="rId3"/>
          <a:stretch>
            <a:fillRect/>
          </a:stretch>
        </p:blipFill>
        <p:spPr>
          <a:xfrm>
            <a:off x="1785000" y="1624523"/>
            <a:ext cx="207386" cy="207386"/>
          </a:xfrm>
          <a:prstGeom prst="rect">
            <a:avLst/>
          </a:prstGeom>
        </p:spPr>
      </p:pic>
      <p:sp>
        <p:nvSpPr>
          <p:cNvPr id="8" name="Text 5"/>
          <p:cNvSpPr txBox="1"/>
          <p:nvPr/>
        </p:nvSpPr>
        <p:spPr>
          <a:xfrm>
            <a:off x="713232" y="1938528"/>
            <a:ext cx="1422349" cy="292608"/>
          </a:xfrm>
          <a:prstGeom prst="rect">
            <a:avLst/>
          </a:prstGeom>
          <a:noFill/>
          <a:ln/>
        </p:spPr>
        <p:txBody>
          <a:bodyPr wrap="square" lIns="0" tIns="0" rIns="0" bIns="0" rtlCol="0" anchor="t"/>
          <a:lstStyle/>
          <a:p>
            <a:pPr marL="0" indent="0">
              <a:buNone/>
            </a:pPr>
            <a:r>
              <a:rPr lang="en-US" sz="1500" b="1" dirty="0">
                <a:solidFill>
                  <a:srgbClr val="2D3843"/>
                </a:solidFill>
                <a:latin typeface="Calibri" pitchFamily="34" charset="0"/>
                <a:ea typeface="Calibri" pitchFamily="34" charset="-122"/>
                <a:cs typeface="Calibri" pitchFamily="34" charset="-120"/>
              </a:rPr>
              <a:t>5 z 7 modeli</a:t>
            </a:r>
            <a:endParaRPr lang="en-US" sz="1500" dirty="0"/>
          </a:p>
        </p:txBody>
      </p:sp>
      <p:sp>
        <p:nvSpPr>
          <p:cNvPr id="9" name="Text 6"/>
          <p:cNvSpPr txBox="1"/>
          <p:nvPr/>
        </p:nvSpPr>
        <p:spPr>
          <a:xfrm>
            <a:off x="713232" y="2231136"/>
            <a:ext cx="1422349" cy="329184"/>
          </a:xfrm>
          <a:prstGeom prst="rect">
            <a:avLst/>
          </a:prstGeom>
          <a:noFill/>
          <a:ln/>
        </p:spPr>
        <p:txBody>
          <a:bodyPr wrap="square" lIns="0" tIns="0" rIns="0" bIns="0" rtlCol="0" anchor="t"/>
          <a:lstStyle/>
          <a:p>
            <a:pPr marL="0" indent="0">
              <a:buNone/>
            </a:pPr>
            <a:r>
              <a:rPr lang="en-US" sz="1250" dirty="0">
                <a:solidFill>
                  <a:srgbClr val="525C69"/>
                </a:solidFill>
                <a:latin typeface="Calibri" pitchFamily="34" charset="0"/>
                <a:ea typeface="Calibri" pitchFamily="34" charset="-122"/>
                <a:cs typeface="Calibri" pitchFamily="34" charset="-120"/>
              </a:rPr>
              <a:t>wzrost F1</a:t>
            </a:r>
            <a:endParaRPr lang="en-US" sz="1250" dirty="0"/>
          </a:p>
        </p:txBody>
      </p:sp>
      <p:sp>
        <p:nvSpPr>
          <p:cNvPr id="10" name="Shape 7"/>
          <p:cNvSpPr/>
          <p:nvPr/>
        </p:nvSpPr>
        <p:spPr>
          <a:xfrm>
            <a:off x="2428189" y="1417320"/>
            <a:ext cx="1696669" cy="1207008"/>
          </a:xfrm>
          <a:prstGeom prst="roundRect">
            <a:avLst>
              <a:gd name="adj" fmla="val 6061"/>
            </a:avLst>
          </a:prstGeom>
          <a:solidFill>
            <a:srgbClr val="F4F6F9"/>
          </a:solidFill>
          <a:ln w="12700">
            <a:solidFill>
              <a:srgbClr val="F4F6F9"/>
            </a:solidFill>
            <a:prstDash val="solid"/>
          </a:ln>
        </p:spPr>
        <p:txBody>
          <a:bodyPr/>
          <a:lstStyle/>
          <a:p>
            <a:endParaRPr lang="pl-PL"/>
          </a:p>
        </p:txBody>
      </p:sp>
      <p:sp>
        <p:nvSpPr>
          <p:cNvPr id="11" name="Text 8"/>
          <p:cNvSpPr txBox="1"/>
          <p:nvPr/>
        </p:nvSpPr>
        <p:spPr>
          <a:xfrm>
            <a:off x="2592781" y="1517904"/>
            <a:ext cx="731520" cy="365760"/>
          </a:xfrm>
          <a:prstGeom prst="rect">
            <a:avLst/>
          </a:prstGeom>
          <a:noFill/>
          <a:ln/>
        </p:spPr>
        <p:txBody>
          <a:bodyPr wrap="square" lIns="0" tIns="0" rIns="0" bIns="0" rtlCol="0" anchor="t"/>
          <a:lstStyle/>
          <a:p>
            <a:pPr marL="0" indent="0">
              <a:buNone/>
            </a:pPr>
            <a:r>
              <a:rPr lang="en-US" sz="2000" b="1" dirty="0">
                <a:solidFill>
                  <a:srgbClr val="525C69"/>
                </a:solidFill>
                <a:latin typeface="Calibri" pitchFamily="34" charset="0"/>
                <a:ea typeface="Calibri" pitchFamily="34" charset="-122"/>
                <a:cs typeface="Calibri" pitchFamily="34" charset="-120"/>
              </a:rPr>
              <a:t>H2</a:t>
            </a:r>
            <a:endParaRPr lang="en-US" sz="2000" dirty="0"/>
          </a:p>
        </p:txBody>
      </p:sp>
      <p:sp>
        <p:nvSpPr>
          <p:cNvPr id="12" name="Shape 9"/>
          <p:cNvSpPr/>
          <p:nvPr/>
        </p:nvSpPr>
        <p:spPr>
          <a:xfrm>
            <a:off x="3576218" y="1536192"/>
            <a:ext cx="384048" cy="384048"/>
          </a:xfrm>
          <a:prstGeom prst="ellipse">
            <a:avLst/>
          </a:prstGeom>
          <a:solidFill>
            <a:srgbClr val="525C69"/>
          </a:solidFill>
          <a:ln w="12700">
            <a:solidFill>
              <a:srgbClr val="525C69"/>
            </a:solidFill>
            <a:prstDash val="solid"/>
          </a:ln>
        </p:spPr>
        <p:txBody>
          <a:bodyPr/>
          <a:lstStyle/>
          <a:p>
            <a:endParaRPr lang="pl-PL"/>
          </a:p>
        </p:txBody>
      </p:sp>
      <p:pic>
        <p:nvPicPr>
          <p:cNvPr id="13" name="Image 1" descr="preencoded.png"/>
          <p:cNvPicPr>
            <a:picLocks noChangeAspect="1"/>
          </p:cNvPicPr>
          <p:nvPr/>
        </p:nvPicPr>
        <p:blipFill>
          <a:blip r:embed="rId4"/>
          <a:stretch>
            <a:fillRect/>
          </a:stretch>
        </p:blipFill>
        <p:spPr>
          <a:xfrm>
            <a:off x="3664549" y="1624523"/>
            <a:ext cx="207386" cy="207386"/>
          </a:xfrm>
          <a:prstGeom prst="rect">
            <a:avLst/>
          </a:prstGeom>
        </p:spPr>
      </p:pic>
      <p:sp>
        <p:nvSpPr>
          <p:cNvPr id="14" name="Text 10"/>
          <p:cNvSpPr txBox="1"/>
          <p:nvPr/>
        </p:nvSpPr>
        <p:spPr>
          <a:xfrm>
            <a:off x="2592781" y="1938528"/>
            <a:ext cx="1422349" cy="292608"/>
          </a:xfrm>
          <a:prstGeom prst="rect">
            <a:avLst/>
          </a:prstGeom>
          <a:noFill/>
          <a:ln/>
        </p:spPr>
        <p:txBody>
          <a:bodyPr wrap="square" lIns="0" tIns="0" rIns="0" bIns="0" rtlCol="0" anchor="t"/>
          <a:lstStyle/>
          <a:p>
            <a:pPr marL="0" indent="0">
              <a:buNone/>
            </a:pPr>
            <a:r>
              <a:rPr lang="en-US" sz="1500" b="1" dirty="0">
                <a:solidFill>
                  <a:srgbClr val="2D3843"/>
                </a:solidFill>
                <a:latin typeface="Calibri" pitchFamily="34" charset="0"/>
                <a:ea typeface="Calibri" pitchFamily="34" charset="-122"/>
                <a:cs typeface="Calibri" pitchFamily="34" charset="-120"/>
              </a:rPr>
              <a:t>nie wykazano</a:t>
            </a:r>
            <a:endParaRPr lang="en-US" sz="1500" dirty="0"/>
          </a:p>
        </p:txBody>
      </p:sp>
      <p:sp>
        <p:nvSpPr>
          <p:cNvPr id="15" name="Text 11"/>
          <p:cNvSpPr txBox="1"/>
          <p:nvPr/>
        </p:nvSpPr>
        <p:spPr>
          <a:xfrm>
            <a:off x="2592781" y="2231136"/>
            <a:ext cx="1422349" cy="329184"/>
          </a:xfrm>
          <a:prstGeom prst="rect">
            <a:avLst/>
          </a:prstGeom>
          <a:noFill/>
          <a:ln/>
        </p:spPr>
        <p:txBody>
          <a:bodyPr wrap="square" lIns="0" tIns="0" rIns="0" bIns="0" rtlCol="0" anchor="t"/>
          <a:lstStyle/>
          <a:p>
            <a:pPr marL="0" indent="0">
              <a:buNone/>
            </a:pPr>
            <a:r>
              <a:rPr lang="en-US" sz="1250" dirty="0">
                <a:solidFill>
                  <a:srgbClr val="525C69"/>
                </a:solidFill>
                <a:latin typeface="Calibri" pitchFamily="34" charset="0"/>
                <a:ea typeface="Calibri" pitchFamily="34" charset="-122"/>
                <a:cs typeface="Calibri" pitchFamily="34" charset="-120"/>
              </a:rPr>
              <a:t>różnice trafności</a:t>
            </a:r>
            <a:endParaRPr lang="en-US" sz="1250" dirty="0"/>
          </a:p>
        </p:txBody>
      </p:sp>
      <p:sp>
        <p:nvSpPr>
          <p:cNvPr id="16" name="Shape 12"/>
          <p:cNvSpPr/>
          <p:nvPr/>
        </p:nvSpPr>
        <p:spPr>
          <a:xfrm>
            <a:off x="4307738" y="1417320"/>
            <a:ext cx="1696669" cy="1207008"/>
          </a:xfrm>
          <a:prstGeom prst="roundRect">
            <a:avLst>
              <a:gd name="adj" fmla="val 6061"/>
            </a:avLst>
          </a:prstGeom>
          <a:solidFill>
            <a:srgbClr val="E6F2EB"/>
          </a:solidFill>
          <a:ln w="12700">
            <a:solidFill>
              <a:srgbClr val="E6F2EB"/>
            </a:solidFill>
            <a:prstDash val="solid"/>
          </a:ln>
        </p:spPr>
        <p:txBody>
          <a:bodyPr/>
          <a:lstStyle/>
          <a:p>
            <a:endParaRPr lang="pl-PL"/>
          </a:p>
        </p:txBody>
      </p:sp>
      <p:sp>
        <p:nvSpPr>
          <p:cNvPr id="17" name="Text 13"/>
          <p:cNvSpPr txBox="1"/>
          <p:nvPr/>
        </p:nvSpPr>
        <p:spPr>
          <a:xfrm>
            <a:off x="4472330" y="1517904"/>
            <a:ext cx="731520" cy="365760"/>
          </a:xfrm>
          <a:prstGeom prst="rect">
            <a:avLst/>
          </a:prstGeom>
          <a:noFill/>
          <a:ln/>
        </p:spPr>
        <p:txBody>
          <a:bodyPr wrap="square" lIns="0" tIns="0" rIns="0" bIns="0" rtlCol="0" anchor="t"/>
          <a:lstStyle/>
          <a:p>
            <a:pPr marL="0" indent="0">
              <a:buNone/>
            </a:pPr>
            <a:r>
              <a:rPr lang="en-US" sz="2000" b="1" dirty="0">
                <a:solidFill>
                  <a:srgbClr val="2E8B57"/>
                </a:solidFill>
                <a:latin typeface="Calibri" pitchFamily="34" charset="0"/>
                <a:ea typeface="Calibri" pitchFamily="34" charset="-122"/>
                <a:cs typeface="Calibri" pitchFamily="34" charset="-120"/>
              </a:rPr>
              <a:t>H3</a:t>
            </a:r>
            <a:endParaRPr lang="en-US" sz="2000" dirty="0"/>
          </a:p>
        </p:txBody>
      </p:sp>
      <p:sp>
        <p:nvSpPr>
          <p:cNvPr id="18" name="Shape 14"/>
          <p:cNvSpPr/>
          <p:nvPr/>
        </p:nvSpPr>
        <p:spPr>
          <a:xfrm>
            <a:off x="5455768" y="1536192"/>
            <a:ext cx="384048" cy="384048"/>
          </a:xfrm>
          <a:prstGeom prst="ellipse">
            <a:avLst/>
          </a:prstGeom>
          <a:solidFill>
            <a:srgbClr val="2E8B57"/>
          </a:solidFill>
          <a:ln w="12700">
            <a:solidFill>
              <a:srgbClr val="2E8B57"/>
            </a:solidFill>
            <a:prstDash val="solid"/>
          </a:ln>
        </p:spPr>
        <p:txBody>
          <a:bodyPr/>
          <a:lstStyle/>
          <a:p>
            <a:endParaRPr lang="pl-PL"/>
          </a:p>
        </p:txBody>
      </p:sp>
      <p:pic>
        <p:nvPicPr>
          <p:cNvPr id="19" name="Image 2" descr="preencoded.png"/>
          <p:cNvPicPr>
            <a:picLocks noChangeAspect="1"/>
          </p:cNvPicPr>
          <p:nvPr/>
        </p:nvPicPr>
        <p:blipFill>
          <a:blip r:embed="rId3"/>
          <a:stretch>
            <a:fillRect/>
          </a:stretch>
        </p:blipFill>
        <p:spPr>
          <a:xfrm>
            <a:off x="5544099" y="1624523"/>
            <a:ext cx="207386" cy="207386"/>
          </a:xfrm>
          <a:prstGeom prst="rect">
            <a:avLst/>
          </a:prstGeom>
        </p:spPr>
      </p:pic>
      <p:sp>
        <p:nvSpPr>
          <p:cNvPr id="20" name="Text 15"/>
          <p:cNvSpPr txBox="1"/>
          <p:nvPr/>
        </p:nvSpPr>
        <p:spPr>
          <a:xfrm>
            <a:off x="4472330" y="1938528"/>
            <a:ext cx="1422349" cy="292608"/>
          </a:xfrm>
          <a:prstGeom prst="rect">
            <a:avLst/>
          </a:prstGeom>
          <a:noFill/>
          <a:ln/>
        </p:spPr>
        <p:txBody>
          <a:bodyPr wrap="square" lIns="0" tIns="0" rIns="0" bIns="0" rtlCol="0" anchor="t"/>
          <a:lstStyle/>
          <a:p>
            <a:pPr marL="0" indent="0">
              <a:buNone/>
            </a:pPr>
            <a:r>
              <a:rPr lang="en-US" sz="1500" b="1" dirty="0">
                <a:solidFill>
                  <a:srgbClr val="2D3843"/>
                </a:solidFill>
                <a:latin typeface="Calibri" pitchFamily="34" charset="0"/>
                <a:ea typeface="Calibri" pitchFamily="34" charset="-122"/>
                <a:cs typeface="Calibri" pitchFamily="34" charset="-120"/>
              </a:rPr>
              <a:t>potwierdzona</a:t>
            </a:r>
            <a:endParaRPr lang="en-US" sz="1500" dirty="0"/>
          </a:p>
        </p:txBody>
      </p:sp>
      <p:sp>
        <p:nvSpPr>
          <p:cNvPr id="21" name="Text 16"/>
          <p:cNvSpPr txBox="1"/>
          <p:nvPr/>
        </p:nvSpPr>
        <p:spPr>
          <a:xfrm>
            <a:off x="4472330" y="2231136"/>
            <a:ext cx="1422349" cy="329184"/>
          </a:xfrm>
          <a:prstGeom prst="rect">
            <a:avLst/>
          </a:prstGeom>
          <a:noFill/>
          <a:ln/>
        </p:spPr>
        <p:txBody>
          <a:bodyPr wrap="square" lIns="0" tIns="0" rIns="0" bIns="0" rtlCol="0" anchor="t"/>
          <a:lstStyle/>
          <a:p>
            <a:pPr marL="0" indent="0">
              <a:buNone/>
            </a:pPr>
            <a:r>
              <a:rPr lang="en-US" sz="1250" dirty="0">
                <a:solidFill>
                  <a:srgbClr val="525C69"/>
                </a:solidFill>
                <a:latin typeface="Calibri" pitchFamily="34" charset="0"/>
                <a:ea typeface="Calibri" pitchFamily="34" charset="-122"/>
                <a:cs typeface="Calibri" pitchFamily="34" charset="-120"/>
              </a:rPr>
              <a:t>różnice stabilności</a:t>
            </a:r>
            <a:endParaRPr lang="en-US" sz="1250" dirty="0"/>
          </a:p>
        </p:txBody>
      </p:sp>
      <p:sp>
        <p:nvSpPr>
          <p:cNvPr id="22" name="Shape 17"/>
          <p:cNvSpPr/>
          <p:nvPr/>
        </p:nvSpPr>
        <p:spPr>
          <a:xfrm>
            <a:off x="6187288" y="1417320"/>
            <a:ext cx="1696669" cy="1207008"/>
          </a:xfrm>
          <a:prstGeom prst="roundRect">
            <a:avLst>
              <a:gd name="adj" fmla="val 6061"/>
            </a:avLst>
          </a:prstGeom>
          <a:solidFill>
            <a:srgbClr val="E6F2EB"/>
          </a:solidFill>
          <a:ln w="12700">
            <a:solidFill>
              <a:srgbClr val="E6F2EB"/>
            </a:solidFill>
            <a:prstDash val="solid"/>
          </a:ln>
        </p:spPr>
        <p:txBody>
          <a:bodyPr/>
          <a:lstStyle/>
          <a:p>
            <a:endParaRPr lang="pl-PL"/>
          </a:p>
        </p:txBody>
      </p:sp>
      <p:sp>
        <p:nvSpPr>
          <p:cNvPr id="23" name="Text 18"/>
          <p:cNvSpPr txBox="1"/>
          <p:nvPr/>
        </p:nvSpPr>
        <p:spPr>
          <a:xfrm>
            <a:off x="6351880" y="1517904"/>
            <a:ext cx="731520" cy="365760"/>
          </a:xfrm>
          <a:prstGeom prst="rect">
            <a:avLst/>
          </a:prstGeom>
          <a:noFill/>
          <a:ln/>
        </p:spPr>
        <p:txBody>
          <a:bodyPr wrap="square" lIns="0" tIns="0" rIns="0" bIns="0" rtlCol="0" anchor="t"/>
          <a:lstStyle/>
          <a:p>
            <a:pPr marL="0" indent="0">
              <a:buNone/>
            </a:pPr>
            <a:r>
              <a:rPr lang="en-US" sz="2000" b="1" dirty="0">
                <a:solidFill>
                  <a:srgbClr val="2E8B57"/>
                </a:solidFill>
                <a:latin typeface="Calibri" pitchFamily="34" charset="0"/>
                <a:ea typeface="Calibri" pitchFamily="34" charset="-122"/>
                <a:cs typeface="Calibri" pitchFamily="34" charset="-120"/>
              </a:rPr>
              <a:t>H4</a:t>
            </a:r>
            <a:endParaRPr lang="en-US" sz="2000" dirty="0"/>
          </a:p>
        </p:txBody>
      </p:sp>
      <p:sp>
        <p:nvSpPr>
          <p:cNvPr id="24" name="Shape 19"/>
          <p:cNvSpPr/>
          <p:nvPr/>
        </p:nvSpPr>
        <p:spPr>
          <a:xfrm>
            <a:off x="7335317" y="1536192"/>
            <a:ext cx="384048" cy="384048"/>
          </a:xfrm>
          <a:prstGeom prst="ellipse">
            <a:avLst/>
          </a:prstGeom>
          <a:solidFill>
            <a:srgbClr val="2E8B57"/>
          </a:solidFill>
          <a:ln w="12700">
            <a:solidFill>
              <a:srgbClr val="2E8B57"/>
            </a:solidFill>
            <a:prstDash val="solid"/>
          </a:ln>
        </p:spPr>
        <p:txBody>
          <a:bodyPr/>
          <a:lstStyle/>
          <a:p>
            <a:endParaRPr lang="pl-PL"/>
          </a:p>
        </p:txBody>
      </p:sp>
      <p:pic>
        <p:nvPicPr>
          <p:cNvPr id="25" name="Image 3" descr="preencoded.png"/>
          <p:cNvPicPr>
            <a:picLocks noChangeAspect="1"/>
          </p:cNvPicPr>
          <p:nvPr/>
        </p:nvPicPr>
        <p:blipFill>
          <a:blip r:embed="rId3"/>
          <a:stretch>
            <a:fillRect/>
          </a:stretch>
        </p:blipFill>
        <p:spPr>
          <a:xfrm>
            <a:off x="7423648" y="1624523"/>
            <a:ext cx="207386" cy="207386"/>
          </a:xfrm>
          <a:prstGeom prst="rect">
            <a:avLst/>
          </a:prstGeom>
        </p:spPr>
      </p:pic>
      <p:sp>
        <p:nvSpPr>
          <p:cNvPr id="26" name="Text 20"/>
          <p:cNvSpPr txBox="1"/>
          <p:nvPr/>
        </p:nvSpPr>
        <p:spPr>
          <a:xfrm>
            <a:off x="6351880" y="1938528"/>
            <a:ext cx="1422349" cy="292608"/>
          </a:xfrm>
          <a:prstGeom prst="rect">
            <a:avLst/>
          </a:prstGeom>
          <a:noFill/>
          <a:ln/>
        </p:spPr>
        <p:txBody>
          <a:bodyPr wrap="square" lIns="0" tIns="0" rIns="0" bIns="0" rtlCol="0" anchor="t"/>
          <a:lstStyle/>
          <a:p>
            <a:pPr marL="0" indent="0">
              <a:buNone/>
            </a:pPr>
            <a:r>
              <a:rPr lang="en-US" sz="1500" b="1" dirty="0">
                <a:solidFill>
                  <a:srgbClr val="2D3843"/>
                </a:solidFill>
                <a:latin typeface="Calibri" pitchFamily="34" charset="0"/>
                <a:ea typeface="Calibri" pitchFamily="34" charset="-122"/>
                <a:cs typeface="Calibri" pitchFamily="34" charset="-120"/>
              </a:rPr>
              <a:t>5 z 7 modeli</a:t>
            </a:r>
            <a:endParaRPr lang="en-US" sz="1500" dirty="0"/>
          </a:p>
        </p:txBody>
      </p:sp>
      <p:sp>
        <p:nvSpPr>
          <p:cNvPr id="27" name="Text 21"/>
          <p:cNvSpPr txBox="1"/>
          <p:nvPr/>
        </p:nvSpPr>
        <p:spPr>
          <a:xfrm>
            <a:off x="6351880" y="2231136"/>
            <a:ext cx="1422349" cy="329184"/>
          </a:xfrm>
          <a:prstGeom prst="rect">
            <a:avLst/>
          </a:prstGeom>
          <a:noFill/>
          <a:ln/>
        </p:spPr>
        <p:txBody>
          <a:bodyPr wrap="square" lIns="0" tIns="0" rIns="0" bIns="0" rtlCol="0" anchor="t"/>
          <a:lstStyle/>
          <a:p>
            <a:pPr marL="0" indent="0">
              <a:buNone/>
            </a:pPr>
            <a:r>
              <a:rPr lang="en-US" sz="1250" dirty="0">
                <a:solidFill>
                  <a:srgbClr val="525C69"/>
                </a:solidFill>
                <a:latin typeface="Calibri" pitchFamily="34" charset="0"/>
                <a:ea typeface="Calibri" pitchFamily="34" charset="-122"/>
                <a:cs typeface="Calibri" pitchFamily="34" charset="-120"/>
              </a:rPr>
              <a:t>odwołania do kodu</a:t>
            </a:r>
            <a:endParaRPr lang="en-US" sz="1250" dirty="0"/>
          </a:p>
        </p:txBody>
      </p:sp>
      <p:sp>
        <p:nvSpPr>
          <p:cNvPr id="28" name="Shape 22"/>
          <p:cNvSpPr/>
          <p:nvPr/>
        </p:nvSpPr>
        <p:spPr>
          <a:xfrm>
            <a:off x="8066837" y="1417320"/>
            <a:ext cx="1696669" cy="1207008"/>
          </a:xfrm>
          <a:prstGeom prst="roundRect">
            <a:avLst>
              <a:gd name="adj" fmla="val 6061"/>
            </a:avLst>
          </a:prstGeom>
          <a:solidFill>
            <a:srgbClr val="F4F6F9"/>
          </a:solidFill>
          <a:ln w="12700">
            <a:solidFill>
              <a:srgbClr val="F4F6F9"/>
            </a:solidFill>
            <a:prstDash val="solid"/>
          </a:ln>
        </p:spPr>
        <p:txBody>
          <a:bodyPr/>
          <a:lstStyle/>
          <a:p>
            <a:endParaRPr lang="pl-PL"/>
          </a:p>
        </p:txBody>
      </p:sp>
      <p:sp>
        <p:nvSpPr>
          <p:cNvPr id="29" name="Text 23"/>
          <p:cNvSpPr txBox="1"/>
          <p:nvPr/>
        </p:nvSpPr>
        <p:spPr>
          <a:xfrm>
            <a:off x="8231429" y="1517904"/>
            <a:ext cx="731520" cy="365760"/>
          </a:xfrm>
          <a:prstGeom prst="rect">
            <a:avLst/>
          </a:prstGeom>
          <a:noFill/>
          <a:ln/>
        </p:spPr>
        <p:txBody>
          <a:bodyPr wrap="square" lIns="0" tIns="0" rIns="0" bIns="0" rtlCol="0" anchor="t"/>
          <a:lstStyle/>
          <a:p>
            <a:pPr marL="0" indent="0">
              <a:buNone/>
            </a:pPr>
            <a:r>
              <a:rPr lang="en-US" sz="2000" b="1" dirty="0">
                <a:solidFill>
                  <a:srgbClr val="525C69"/>
                </a:solidFill>
                <a:latin typeface="Calibri" pitchFamily="34" charset="0"/>
                <a:ea typeface="Calibri" pitchFamily="34" charset="-122"/>
                <a:cs typeface="Calibri" pitchFamily="34" charset="-120"/>
              </a:rPr>
              <a:t>H5</a:t>
            </a:r>
            <a:endParaRPr lang="en-US" sz="2000" dirty="0"/>
          </a:p>
        </p:txBody>
      </p:sp>
      <p:sp>
        <p:nvSpPr>
          <p:cNvPr id="30" name="Shape 24"/>
          <p:cNvSpPr/>
          <p:nvPr/>
        </p:nvSpPr>
        <p:spPr>
          <a:xfrm>
            <a:off x="9214866" y="1536192"/>
            <a:ext cx="384048" cy="384048"/>
          </a:xfrm>
          <a:prstGeom prst="ellipse">
            <a:avLst/>
          </a:prstGeom>
          <a:solidFill>
            <a:srgbClr val="525C69"/>
          </a:solidFill>
          <a:ln w="12700">
            <a:solidFill>
              <a:srgbClr val="525C69"/>
            </a:solidFill>
            <a:prstDash val="solid"/>
          </a:ln>
        </p:spPr>
        <p:txBody>
          <a:bodyPr/>
          <a:lstStyle/>
          <a:p>
            <a:endParaRPr lang="pl-PL"/>
          </a:p>
        </p:txBody>
      </p:sp>
      <p:pic>
        <p:nvPicPr>
          <p:cNvPr id="31" name="Image 4" descr="preencoded.png"/>
          <p:cNvPicPr>
            <a:picLocks noChangeAspect="1"/>
          </p:cNvPicPr>
          <p:nvPr/>
        </p:nvPicPr>
        <p:blipFill>
          <a:blip r:embed="rId4"/>
          <a:stretch>
            <a:fillRect/>
          </a:stretch>
        </p:blipFill>
        <p:spPr>
          <a:xfrm>
            <a:off x="9303197" y="1624523"/>
            <a:ext cx="207386" cy="207386"/>
          </a:xfrm>
          <a:prstGeom prst="rect">
            <a:avLst/>
          </a:prstGeom>
        </p:spPr>
      </p:pic>
      <p:sp>
        <p:nvSpPr>
          <p:cNvPr id="32" name="Text 25"/>
          <p:cNvSpPr txBox="1"/>
          <p:nvPr/>
        </p:nvSpPr>
        <p:spPr>
          <a:xfrm>
            <a:off x="8231429" y="1938528"/>
            <a:ext cx="1422349" cy="292608"/>
          </a:xfrm>
          <a:prstGeom prst="rect">
            <a:avLst/>
          </a:prstGeom>
          <a:noFill/>
          <a:ln/>
        </p:spPr>
        <p:txBody>
          <a:bodyPr wrap="square" lIns="0" tIns="0" rIns="0" bIns="0" rtlCol="0" anchor="t"/>
          <a:lstStyle/>
          <a:p>
            <a:pPr marL="0" indent="0">
              <a:buNone/>
            </a:pPr>
            <a:r>
              <a:rPr lang="en-US" sz="1500" b="1" dirty="0">
                <a:solidFill>
                  <a:srgbClr val="2D3843"/>
                </a:solidFill>
                <a:latin typeface="Calibri" pitchFamily="34" charset="0"/>
                <a:ea typeface="Calibri" pitchFamily="34" charset="-122"/>
                <a:cs typeface="Calibri" pitchFamily="34" charset="-120"/>
              </a:rPr>
              <a:t>nie wykazano</a:t>
            </a:r>
            <a:endParaRPr lang="en-US" sz="1500" dirty="0"/>
          </a:p>
        </p:txBody>
      </p:sp>
      <p:sp>
        <p:nvSpPr>
          <p:cNvPr id="33" name="Text 26"/>
          <p:cNvSpPr txBox="1"/>
          <p:nvPr/>
        </p:nvSpPr>
        <p:spPr>
          <a:xfrm>
            <a:off x="8231429" y="2231136"/>
            <a:ext cx="1422349" cy="329184"/>
          </a:xfrm>
          <a:prstGeom prst="rect">
            <a:avLst/>
          </a:prstGeom>
          <a:noFill/>
          <a:ln/>
        </p:spPr>
        <p:txBody>
          <a:bodyPr wrap="square" lIns="0" tIns="0" rIns="0" bIns="0" rtlCol="0" anchor="t"/>
          <a:lstStyle/>
          <a:p>
            <a:pPr marL="0" indent="0">
              <a:buNone/>
            </a:pPr>
            <a:r>
              <a:rPr lang="en-US" sz="1250" dirty="0">
                <a:solidFill>
                  <a:srgbClr val="525C69"/>
                </a:solidFill>
                <a:latin typeface="Calibri" pitchFamily="34" charset="0"/>
                <a:ea typeface="Calibri" pitchFamily="34" charset="-122"/>
                <a:cs typeface="Calibri" pitchFamily="34" charset="-120"/>
              </a:rPr>
              <a:t>9B ≥ 80% F1 Opusa</a:t>
            </a:r>
            <a:endParaRPr lang="en-US" sz="1250" dirty="0"/>
          </a:p>
        </p:txBody>
      </p:sp>
      <p:sp>
        <p:nvSpPr>
          <p:cNvPr id="34" name="Shape 27"/>
          <p:cNvSpPr/>
          <p:nvPr/>
        </p:nvSpPr>
        <p:spPr>
          <a:xfrm>
            <a:off x="9946386" y="1417320"/>
            <a:ext cx="1696669" cy="1207008"/>
          </a:xfrm>
          <a:prstGeom prst="roundRect">
            <a:avLst>
              <a:gd name="adj" fmla="val 6061"/>
            </a:avLst>
          </a:prstGeom>
          <a:solidFill>
            <a:srgbClr val="E6F2EB"/>
          </a:solidFill>
          <a:ln w="12700">
            <a:solidFill>
              <a:srgbClr val="E6F2EB"/>
            </a:solidFill>
            <a:prstDash val="solid"/>
          </a:ln>
        </p:spPr>
        <p:txBody>
          <a:bodyPr/>
          <a:lstStyle/>
          <a:p>
            <a:endParaRPr lang="pl-PL"/>
          </a:p>
        </p:txBody>
      </p:sp>
      <p:sp>
        <p:nvSpPr>
          <p:cNvPr id="35" name="Text 28"/>
          <p:cNvSpPr txBox="1"/>
          <p:nvPr/>
        </p:nvSpPr>
        <p:spPr>
          <a:xfrm>
            <a:off x="10110978" y="1517904"/>
            <a:ext cx="731520" cy="365760"/>
          </a:xfrm>
          <a:prstGeom prst="rect">
            <a:avLst/>
          </a:prstGeom>
          <a:noFill/>
          <a:ln/>
        </p:spPr>
        <p:txBody>
          <a:bodyPr wrap="square" lIns="0" tIns="0" rIns="0" bIns="0" rtlCol="0" anchor="t"/>
          <a:lstStyle/>
          <a:p>
            <a:pPr marL="0" indent="0">
              <a:buNone/>
            </a:pPr>
            <a:r>
              <a:rPr lang="en-US" sz="2000" b="1" dirty="0">
                <a:solidFill>
                  <a:srgbClr val="2E8B57"/>
                </a:solidFill>
                <a:latin typeface="Calibri" pitchFamily="34" charset="0"/>
                <a:ea typeface="Calibri" pitchFamily="34" charset="-122"/>
                <a:cs typeface="Calibri" pitchFamily="34" charset="-120"/>
              </a:rPr>
              <a:t>H6</a:t>
            </a:r>
            <a:endParaRPr lang="en-US" sz="2000" dirty="0"/>
          </a:p>
        </p:txBody>
      </p:sp>
      <p:sp>
        <p:nvSpPr>
          <p:cNvPr id="36" name="Shape 29"/>
          <p:cNvSpPr/>
          <p:nvPr/>
        </p:nvSpPr>
        <p:spPr>
          <a:xfrm>
            <a:off x="11094415" y="1536192"/>
            <a:ext cx="384048" cy="384048"/>
          </a:xfrm>
          <a:prstGeom prst="ellipse">
            <a:avLst/>
          </a:prstGeom>
          <a:solidFill>
            <a:srgbClr val="2E8B57"/>
          </a:solidFill>
          <a:ln w="12700">
            <a:solidFill>
              <a:srgbClr val="2E8B57"/>
            </a:solidFill>
            <a:prstDash val="solid"/>
          </a:ln>
        </p:spPr>
        <p:txBody>
          <a:bodyPr/>
          <a:lstStyle/>
          <a:p>
            <a:endParaRPr lang="pl-PL"/>
          </a:p>
        </p:txBody>
      </p:sp>
      <p:pic>
        <p:nvPicPr>
          <p:cNvPr id="37" name="Image 5" descr="preencoded.png"/>
          <p:cNvPicPr>
            <a:picLocks noChangeAspect="1"/>
          </p:cNvPicPr>
          <p:nvPr/>
        </p:nvPicPr>
        <p:blipFill>
          <a:blip r:embed="rId3"/>
          <a:stretch>
            <a:fillRect/>
          </a:stretch>
        </p:blipFill>
        <p:spPr>
          <a:xfrm>
            <a:off x="11182746" y="1624523"/>
            <a:ext cx="207386" cy="207386"/>
          </a:xfrm>
          <a:prstGeom prst="rect">
            <a:avLst/>
          </a:prstGeom>
        </p:spPr>
      </p:pic>
      <p:sp>
        <p:nvSpPr>
          <p:cNvPr id="38" name="Text 30"/>
          <p:cNvSpPr txBox="1"/>
          <p:nvPr/>
        </p:nvSpPr>
        <p:spPr>
          <a:xfrm>
            <a:off x="10110978" y="1938528"/>
            <a:ext cx="1422349" cy="292608"/>
          </a:xfrm>
          <a:prstGeom prst="rect">
            <a:avLst/>
          </a:prstGeom>
          <a:noFill/>
          <a:ln/>
        </p:spPr>
        <p:txBody>
          <a:bodyPr wrap="square" lIns="0" tIns="0" rIns="0" bIns="0" rtlCol="0" anchor="t"/>
          <a:lstStyle/>
          <a:p>
            <a:pPr marL="0" indent="0">
              <a:buNone/>
            </a:pPr>
            <a:r>
              <a:rPr lang="en-US" sz="1500" b="1" dirty="0">
                <a:solidFill>
                  <a:srgbClr val="2D3843"/>
                </a:solidFill>
                <a:latin typeface="Calibri" pitchFamily="34" charset="0"/>
                <a:ea typeface="Calibri" pitchFamily="34" charset="-122"/>
                <a:cs typeface="Calibri" pitchFamily="34" charset="-120"/>
              </a:rPr>
              <a:t>6 z 7 modeli</a:t>
            </a:r>
            <a:endParaRPr lang="en-US" sz="1500" dirty="0"/>
          </a:p>
        </p:txBody>
      </p:sp>
      <p:sp>
        <p:nvSpPr>
          <p:cNvPr id="39" name="Text 31"/>
          <p:cNvSpPr txBox="1"/>
          <p:nvPr/>
        </p:nvSpPr>
        <p:spPr>
          <a:xfrm>
            <a:off x="10110978" y="2231136"/>
            <a:ext cx="1422349" cy="329184"/>
          </a:xfrm>
          <a:prstGeom prst="rect">
            <a:avLst/>
          </a:prstGeom>
          <a:noFill/>
          <a:ln/>
        </p:spPr>
        <p:txBody>
          <a:bodyPr wrap="square" lIns="0" tIns="0" rIns="0" bIns="0" rtlCol="0" anchor="t"/>
          <a:lstStyle/>
          <a:p>
            <a:pPr marL="0" indent="0">
              <a:buNone/>
            </a:pPr>
            <a:r>
              <a:rPr lang="en-US" sz="1250" dirty="0">
                <a:solidFill>
                  <a:srgbClr val="525C69"/>
                </a:solidFill>
                <a:latin typeface="Calibri" pitchFamily="34" charset="0"/>
                <a:ea typeface="Calibri" pitchFamily="34" charset="-122"/>
                <a:cs typeface="Calibri" pitchFamily="34" charset="-120"/>
              </a:rPr>
              <a:t>spadek bez kodu</a:t>
            </a:r>
            <a:endParaRPr lang="en-US" sz="1250" dirty="0"/>
          </a:p>
        </p:txBody>
      </p:sp>
      <p:sp>
        <p:nvSpPr>
          <p:cNvPr id="40" name="Shape 32"/>
          <p:cNvSpPr/>
          <p:nvPr/>
        </p:nvSpPr>
        <p:spPr>
          <a:xfrm>
            <a:off x="548640" y="2788920"/>
            <a:ext cx="3515258" cy="2176272"/>
          </a:xfrm>
          <a:prstGeom prst="roundRect">
            <a:avLst>
              <a:gd name="adj" fmla="val 3361"/>
            </a:avLst>
          </a:prstGeom>
          <a:solidFill>
            <a:srgbClr val="F4F6F9"/>
          </a:solidFill>
          <a:ln w="12700">
            <a:solidFill>
              <a:srgbClr val="F4F6F9"/>
            </a:solidFill>
            <a:prstDash val="solid"/>
          </a:ln>
        </p:spPr>
        <p:txBody>
          <a:bodyPr/>
          <a:lstStyle/>
          <a:p>
            <a:endParaRPr lang="pl-PL"/>
          </a:p>
        </p:txBody>
      </p:sp>
      <p:sp>
        <p:nvSpPr>
          <p:cNvPr id="41" name="Shape 33"/>
          <p:cNvSpPr/>
          <p:nvPr/>
        </p:nvSpPr>
        <p:spPr>
          <a:xfrm>
            <a:off x="749808" y="2926080"/>
            <a:ext cx="502920" cy="502920"/>
          </a:xfrm>
          <a:prstGeom prst="ellipse">
            <a:avLst/>
          </a:prstGeom>
          <a:solidFill>
            <a:srgbClr val="3C5FA8"/>
          </a:solidFill>
          <a:ln w="12700">
            <a:solidFill>
              <a:srgbClr val="3C5FA8"/>
            </a:solidFill>
            <a:prstDash val="solid"/>
          </a:ln>
        </p:spPr>
        <p:txBody>
          <a:bodyPr/>
          <a:lstStyle/>
          <a:p>
            <a:endParaRPr lang="pl-PL"/>
          </a:p>
        </p:txBody>
      </p:sp>
      <p:pic>
        <p:nvPicPr>
          <p:cNvPr id="42" name="Image 6" descr="preencoded.png"/>
          <p:cNvPicPr>
            <a:picLocks noChangeAspect="1"/>
          </p:cNvPicPr>
          <p:nvPr/>
        </p:nvPicPr>
        <p:blipFill>
          <a:blip r:embed="rId5"/>
          <a:stretch>
            <a:fillRect/>
          </a:stretch>
        </p:blipFill>
        <p:spPr>
          <a:xfrm>
            <a:off x="865480" y="3041752"/>
            <a:ext cx="271577" cy="271577"/>
          </a:xfrm>
          <a:prstGeom prst="rect">
            <a:avLst/>
          </a:prstGeom>
        </p:spPr>
      </p:pic>
      <p:sp>
        <p:nvSpPr>
          <p:cNvPr id="43" name="Text 34"/>
          <p:cNvSpPr txBox="1"/>
          <p:nvPr/>
        </p:nvSpPr>
        <p:spPr>
          <a:xfrm>
            <a:off x="1389888" y="2990088"/>
            <a:ext cx="2509418" cy="384048"/>
          </a:xfrm>
          <a:prstGeom prst="rect">
            <a:avLst/>
          </a:prstGeom>
          <a:noFill/>
          <a:ln/>
        </p:spPr>
        <p:txBody>
          <a:bodyPr wrap="square" lIns="0" tIns="0" rIns="0" bIns="0" rtlCol="0" anchor="t"/>
          <a:lstStyle/>
          <a:p>
            <a:pPr marL="0" indent="0">
              <a:buNone/>
            </a:pPr>
            <a:r>
              <a:rPr lang="en-US" sz="1900" b="1" dirty="0">
                <a:solidFill>
                  <a:srgbClr val="2D3843"/>
                </a:solidFill>
                <a:latin typeface="Calibri" pitchFamily="34" charset="0"/>
                <a:ea typeface="Calibri" pitchFamily="34" charset="-122"/>
                <a:cs typeface="Calibri" pitchFamily="34" charset="-120"/>
              </a:rPr>
              <a:t>Zachowawcze</a:t>
            </a:r>
            <a:endParaRPr lang="en-US" sz="1900" dirty="0"/>
          </a:p>
        </p:txBody>
      </p:sp>
      <p:sp>
        <p:nvSpPr>
          <p:cNvPr id="44" name="Text 35"/>
          <p:cNvSpPr txBox="1"/>
          <p:nvPr/>
        </p:nvSpPr>
        <p:spPr>
          <a:xfrm>
            <a:off x="749808" y="3529584"/>
            <a:ext cx="3149498" cy="292608"/>
          </a:xfrm>
          <a:prstGeom prst="rect">
            <a:avLst/>
          </a:prstGeom>
          <a:noFill/>
          <a:ln/>
        </p:spPr>
        <p:txBody>
          <a:bodyPr wrap="square" lIns="0" tIns="0" rIns="0" bIns="0" rtlCol="0" anchor="t"/>
          <a:lstStyle/>
          <a:p>
            <a:pPr marL="0" indent="0">
              <a:buNone/>
            </a:pPr>
            <a:r>
              <a:rPr lang="en-US" sz="1300" b="1" dirty="0">
                <a:solidFill>
                  <a:srgbClr val="3C5FA8"/>
                </a:solidFill>
                <a:latin typeface="Calibri" pitchFamily="34" charset="0"/>
                <a:ea typeface="Calibri" pitchFamily="34" charset="-122"/>
                <a:cs typeface="Calibri" pitchFamily="34" charset="-120"/>
              </a:rPr>
              <a:t>Claude Opus 5 · Claude Sonnet 5</a:t>
            </a:r>
            <a:endParaRPr lang="en-US" sz="1300" dirty="0"/>
          </a:p>
        </p:txBody>
      </p:sp>
      <p:sp>
        <p:nvSpPr>
          <p:cNvPr id="45" name="Text 36"/>
          <p:cNvSpPr txBox="1"/>
          <p:nvPr/>
        </p:nvSpPr>
        <p:spPr>
          <a:xfrm>
            <a:off x="749808" y="3877056"/>
            <a:ext cx="3149498" cy="1051560"/>
          </a:xfrm>
          <a:prstGeom prst="rect">
            <a:avLst/>
          </a:prstGeom>
          <a:noFill/>
          <a:ln/>
        </p:spPr>
        <p:txBody>
          <a:bodyPr wrap="square" lIns="0" tIns="0" rIns="0" bIns="0" rtlCol="0" anchor="t"/>
          <a:lstStyle/>
          <a:p>
            <a:pPr marL="228600" indent="-228600">
              <a:spcAft>
                <a:spcPts val="300"/>
              </a:spcAft>
              <a:buSzPct val="100000"/>
              <a:buChar char="•"/>
            </a:pPr>
            <a:r>
              <a:rPr lang="en-US" sz="1400" dirty="0">
                <a:solidFill>
                  <a:srgbClr val="2D3843"/>
                </a:solidFill>
                <a:latin typeface="Calibri" pitchFamily="34" charset="0"/>
                <a:ea typeface="Calibri" pitchFamily="34" charset="-122"/>
                <a:cs typeface="Calibri" pitchFamily="34" charset="-120"/>
              </a:rPr>
              <a:t>0–1 utraconych prawdziwych</a:t>
            </a:r>
            <a:endParaRPr lang="en-US" sz="1400" dirty="0"/>
          </a:p>
          <a:p>
            <a:pPr marL="228600" indent="-228600">
              <a:spcAft>
                <a:spcPts val="300"/>
              </a:spcAft>
              <a:buSzPct val="100000"/>
              <a:buChar char="•"/>
            </a:pPr>
            <a:r>
              <a:rPr lang="en-US" sz="1400" dirty="0">
                <a:solidFill>
                  <a:srgbClr val="2D3843"/>
                </a:solidFill>
                <a:latin typeface="Calibri" pitchFamily="34" charset="0"/>
                <a:ea typeface="Calibri" pitchFamily="34" charset="-122"/>
                <a:cs typeface="Calibri" pitchFamily="34" charset="-120"/>
              </a:rPr>
              <a:t>najwyższa stabilność</a:t>
            </a:r>
            <a:endParaRPr lang="en-US" sz="1400" dirty="0"/>
          </a:p>
          <a:p>
            <a:pPr marL="228600" indent="-228600">
              <a:spcAft>
                <a:spcPts val="300"/>
              </a:spcAft>
              <a:buSzPct val="100000"/>
              <a:buChar char="•"/>
            </a:pPr>
            <a:r>
              <a:rPr lang="en-US" sz="1400" dirty="0">
                <a:solidFill>
                  <a:srgbClr val="2D3843"/>
                </a:solidFill>
                <a:latin typeface="Calibri" pitchFamily="34" charset="0"/>
                <a:ea typeface="Calibri" pitchFamily="34" charset="-122"/>
                <a:cs typeface="Calibri" pitchFamily="34" charset="-120"/>
              </a:rPr>
              <a:t>0,07–0,16 USD za ostrzeżenie</a:t>
            </a:r>
            <a:endParaRPr lang="en-US" sz="1400" dirty="0"/>
          </a:p>
        </p:txBody>
      </p:sp>
      <p:sp>
        <p:nvSpPr>
          <p:cNvPr id="46" name="Shape 37"/>
          <p:cNvSpPr/>
          <p:nvPr/>
        </p:nvSpPr>
        <p:spPr>
          <a:xfrm>
            <a:off x="4338218" y="2788920"/>
            <a:ext cx="3515258" cy="2176272"/>
          </a:xfrm>
          <a:prstGeom prst="roundRect">
            <a:avLst>
              <a:gd name="adj" fmla="val 3361"/>
            </a:avLst>
          </a:prstGeom>
          <a:solidFill>
            <a:srgbClr val="F4F6F9"/>
          </a:solidFill>
          <a:ln w="12700">
            <a:solidFill>
              <a:srgbClr val="F4F6F9"/>
            </a:solidFill>
            <a:prstDash val="solid"/>
          </a:ln>
        </p:spPr>
        <p:txBody>
          <a:bodyPr/>
          <a:lstStyle/>
          <a:p>
            <a:endParaRPr lang="pl-PL"/>
          </a:p>
        </p:txBody>
      </p:sp>
      <p:sp>
        <p:nvSpPr>
          <p:cNvPr id="47" name="Shape 38"/>
          <p:cNvSpPr/>
          <p:nvPr/>
        </p:nvSpPr>
        <p:spPr>
          <a:xfrm>
            <a:off x="4539386" y="2926080"/>
            <a:ext cx="502920" cy="502920"/>
          </a:xfrm>
          <a:prstGeom prst="ellipse">
            <a:avLst/>
          </a:prstGeom>
          <a:solidFill>
            <a:srgbClr val="3C5FA8"/>
          </a:solidFill>
          <a:ln w="12700">
            <a:solidFill>
              <a:srgbClr val="3C5FA8"/>
            </a:solidFill>
            <a:prstDash val="solid"/>
          </a:ln>
        </p:spPr>
        <p:txBody>
          <a:bodyPr/>
          <a:lstStyle/>
          <a:p>
            <a:endParaRPr lang="pl-PL"/>
          </a:p>
        </p:txBody>
      </p:sp>
      <p:pic>
        <p:nvPicPr>
          <p:cNvPr id="48" name="Image 7" descr="preencoded.png"/>
          <p:cNvPicPr>
            <a:picLocks noChangeAspect="1"/>
          </p:cNvPicPr>
          <p:nvPr/>
        </p:nvPicPr>
        <p:blipFill>
          <a:blip r:embed="rId6"/>
          <a:stretch>
            <a:fillRect/>
          </a:stretch>
        </p:blipFill>
        <p:spPr>
          <a:xfrm>
            <a:off x="4655058" y="3041752"/>
            <a:ext cx="271577" cy="271577"/>
          </a:xfrm>
          <a:prstGeom prst="rect">
            <a:avLst/>
          </a:prstGeom>
        </p:spPr>
      </p:pic>
      <p:sp>
        <p:nvSpPr>
          <p:cNvPr id="49" name="Text 39"/>
          <p:cNvSpPr txBox="1"/>
          <p:nvPr/>
        </p:nvSpPr>
        <p:spPr>
          <a:xfrm>
            <a:off x="5179466" y="2990088"/>
            <a:ext cx="2509418" cy="384048"/>
          </a:xfrm>
          <a:prstGeom prst="rect">
            <a:avLst/>
          </a:prstGeom>
          <a:noFill/>
          <a:ln/>
        </p:spPr>
        <p:txBody>
          <a:bodyPr wrap="square" lIns="0" tIns="0" rIns="0" bIns="0" rtlCol="0" anchor="t"/>
          <a:lstStyle/>
          <a:p>
            <a:pPr marL="0" indent="0">
              <a:buNone/>
            </a:pPr>
            <a:r>
              <a:rPr lang="en-US" sz="1900" b="1" dirty="0">
                <a:solidFill>
                  <a:srgbClr val="2D3843"/>
                </a:solidFill>
                <a:latin typeface="Calibri" pitchFamily="34" charset="0"/>
                <a:ea typeface="Calibri" pitchFamily="34" charset="-122"/>
                <a:cs typeface="Calibri" pitchFamily="34" charset="-120"/>
              </a:rPr>
              <a:t>Pośrednie</a:t>
            </a:r>
            <a:endParaRPr lang="en-US" sz="1900" dirty="0"/>
          </a:p>
        </p:txBody>
      </p:sp>
      <p:sp>
        <p:nvSpPr>
          <p:cNvPr id="50" name="Text 40"/>
          <p:cNvSpPr txBox="1"/>
          <p:nvPr/>
        </p:nvSpPr>
        <p:spPr>
          <a:xfrm>
            <a:off x="4539386" y="3529584"/>
            <a:ext cx="3149498" cy="292608"/>
          </a:xfrm>
          <a:prstGeom prst="rect">
            <a:avLst/>
          </a:prstGeom>
          <a:noFill/>
          <a:ln/>
        </p:spPr>
        <p:txBody>
          <a:bodyPr wrap="square" lIns="0" tIns="0" rIns="0" bIns="0" rtlCol="0" anchor="t"/>
          <a:lstStyle/>
          <a:p>
            <a:pPr marL="0" indent="0">
              <a:buNone/>
            </a:pPr>
            <a:r>
              <a:rPr lang="en-US" sz="1300" b="1" dirty="0">
                <a:solidFill>
                  <a:srgbClr val="3C5FA8"/>
                </a:solidFill>
                <a:latin typeface="Calibri" pitchFamily="34" charset="0"/>
                <a:ea typeface="Calibri" pitchFamily="34" charset="-122"/>
                <a:cs typeface="Calibri" pitchFamily="34" charset="-120"/>
              </a:rPr>
              <a:t>GPT-5.6 Terra · GPT-5.6 Luna · gpt-oss-120b</a:t>
            </a:r>
            <a:endParaRPr lang="en-US" sz="1300" dirty="0"/>
          </a:p>
        </p:txBody>
      </p:sp>
      <p:sp>
        <p:nvSpPr>
          <p:cNvPr id="51" name="Text 41"/>
          <p:cNvSpPr txBox="1"/>
          <p:nvPr/>
        </p:nvSpPr>
        <p:spPr>
          <a:xfrm>
            <a:off x="4539386" y="3877056"/>
            <a:ext cx="3149498" cy="1051560"/>
          </a:xfrm>
          <a:prstGeom prst="rect">
            <a:avLst/>
          </a:prstGeom>
          <a:noFill/>
          <a:ln/>
        </p:spPr>
        <p:txBody>
          <a:bodyPr wrap="square" lIns="0" tIns="0" rIns="0" bIns="0" rtlCol="0" anchor="t"/>
          <a:lstStyle/>
          <a:p>
            <a:pPr marL="228600" indent="-228600">
              <a:spcAft>
                <a:spcPts val="300"/>
              </a:spcAft>
              <a:buSzPct val="100000"/>
              <a:buChar char="•"/>
            </a:pPr>
            <a:r>
              <a:rPr lang="en-US" sz="1400" dirty="0">
                <a:solidFill>
                  <a:srgbClr val="2D3843"/>
                </a:solidFill>
                <a:latin typeface="Calibri" pitchFamily="34" charset="0"/>
                <a:ea typeface="Calibri" pitchFamily="34" charset="-122"/>
                <a:cs typeface="Calibri" pitchFamily="34" charset="-120"/>
              </a:rPr>
              <a:t>3–10 utraconych prawdziwych</a:t>
            </a:r>
            <a:endParaRPr lang="en-US" sz="1400" dirty="0"/>
          </a:p>
          <a:p>
            <a:pPr marL="228600" indent="-228600">
              <a:spcAft>
                <a:spcPts val="300"/>
              </a:spcAft>
              <a:buSzPct val="100000"/>
              <a:buChar char="•"/>
            </a:pPr>
            <a:r>
              <a:rPr lang="en-US" sz="1400" dirty="0">
                <a:solidFill>
                  <a:srgbClr val="2D3843"/>
                </a:solidFill>
                <a:latin typeface="Calibri" pitchFamily="34" charset="0"/>
                <a:ea typeface="Calibri" pitchFamily="34" charset="-122"/>
                <a:cs typeface="Calibri" pitchFamily="34" charset="-120"/>
              </a:rPr>
              <a:t>najwyższe F1 w próbie: Terra</a:t>
            </a:r>
            <a:endParaRPr lang="en-US" sz="1400" dirty="0"/>
          </a:p>
          <a:p>
            <a:pPr marL="228600" indent="-228600">
              <a:spcAft>
                <a:spcPts val="300"/>
              </a:spcAft>
              <a:buSzPct val="100000"/>
              <a:buChar char="•"/>
            </a:pPr>
            <a:r>
              <a:rPr lang="en-US" sz="1400" dirty="0">
                <a:solidFill>
                  <a:srgbClr val="2D3843"/>
                </a:solidFill>
                <a:latin typeface="Calibri" pitchFamily="34" charset="0"/>
                <a:ea typeface="Calibri" pitchFamily="34" charset="-122"/>
                <a:cs typeface="Calibri" pitchFamily="34" charset="-120"/>
              </a:rPr>
              <a:t>0,001–0,03 USD za ostrzeżenie</a:t>
            </a:r>
            <a:endParaRPr lang="en-US" sz="1400" dirty="0"/>
          </a:p>
        </p:txBody>
      </p:sp>
      <p:sp>
        <p:nvSpPr>
          <p:cNvPr id="52" name="Shape 42"/>
          <p:cNvSpPr/>
          <p:nvPr/>
        </p:nvSpPr>
        <p:spPr>
          <a:xfrm>
            <a:off x="8127797" y="2788920"/>
            <a:ext cx="3515258" cy="2176272"/>
          </a:xfrm>
          <a:prstGeom prst="roundRect">
            <a:avLst>
              <a:gd name="adj" fmla="val 3361"/>
            </a:avLst>
          </a:prstGeom>
          <a:solidFill>
            <a:srgbClr val="F4F6F9"/>
          </a:solidFill>
          <a:ln w="12700">
            <a:solidFill>
              <a:srgbClr val="F4F6F9"/>
            </a:solidFill>
            <a:prstDash val="solid"/>
          </a:ln>
        </p:spPr>
        <p:txBody>
          <a:bodyPr/>
          <a:lstStyle/>
          <a:p>
            <a:endParaRPr lang="pl-PL"/>
          </a:p>
        </p:txBody>
      </p:sp>
      <p:sp>
        <p:nvSpPr>
          <p:cNvPr id="53" name="Shape 43"/>
          <p:cNvSpPr/>
          <p:nvPr/>
        </p:nvSpPr>
        <p:spPr>
          <a:xfrm>
            <a:off x="8328965" y="2926080"/>
            <a:ext cx="502920" cy="502920"/>
          </a:xfrm>
          <a:prstGeom prst="ellipse">
            <a:avLst/>
          </a:prstGeom>
          <a:solidFill>
            <a:srgbClr val="C0392B"/>
          </a:solidFill>
          <a:ln w="12700">
            <a:solidFill>
              <a:srgbClr val="C0392B"/>
            </a:solidFill>
            <a:prstDash val="solid"/>
          </a:ln>
        </p:spPr>
        <p:txBody>
          <a:bodyPr/>
          <a:lstStyle/>
          <a:p>
            <a:endParaRPr lang="pl-PL"/>
          </a:p>
        </p:txBody>
      </p:sp>
      <p:pic>
        <p:nvPicPr>
          <p:cNvPr id="54" name="Image 8" descr="preencoded.png"/>
          <p:cNvPicPr>
            <a:picLocks noChangeAspect="1"/>
          </p:cNvPicPr>
          <p:nvPr/>
        </p:nvPicPr>
        <p:blipFill>
          <a:blip r:embed="rId7"/>
          <a:stretch>
            <a:fillRect/>
          </a:stretch>
        </p:blipFill>
        <p:spPr>
          <a:xfrm>
            <a:off x="8444636" y="3041752"/>
            <a:ext cx="271577" cy="271577"/>
          </a:xfrm>
          <a:prstGeom prst="rect">
            <a:avLst/>
          </a:prstGeom>
        </p:spPr>
      </p:pic>
      <p:sp>
        <p:nvSpPr>
          <p:cNvPr id="55" name="Text 44"/>
          <p:cNvSpPr txBox="1"/>
          <p:nvPr/>
        </p:nvSpPr>
        <p:spPr>
          <a:xfrm>
            <a:off x="8969045" y="2990088"/>
            <a:ext cx="2509418" cy="384048"/>
          </a:xfrm>
          <a:prstGeom prst="rect">
            <a:avLst/>
          </a:prstGeom>
          <a:noFill/>
          <a:ln/>
        </p:spPr>
        <p:txBody>
          <a:bodyPr wrap="square" lIns="0" tIns="0" rIns="0" bIns="0" rtlCol="0" anchor="t"/>
          <a:lstStyle/>
          <a:p>
            <a:pPr marL="0" indent="0">
              <a:buNone/>
            </a:pPr>
            <a:r>
              <a:rPr lang="en-US" sz="1900" b="1" dirty="0">
                <a:solidFill>
                  <a:srgbClr val="2D3843"/>
                </a:solidFill>
                <a:latin typeface="Calibri" pitchFamily="34" charset="0"/>
                <a:ea typeface="Calibri" pitchFamily="34" charset="-122"/>
                <a:cs typeface="Calibri" pitchFamily="34" charset="-120"/>
              </a:rPr>
              <a:t>Agresywne</a:t>
            </a:r>
            <a:endParaRPr lang="en-US" sz="1900" dirty="0"/>
          </a:p>
        </p:txBody>
      </p:sp>
      <p:sp>
        <p:nvSpPr>
          <p:cNvPr id="56" name="Text 45"/>
          <p:cNvSpPr txBox="1"/>
          <p:nvPr/>
        </p:nvSpPr>
        <p:spPr>
          <a:xfrm>
            <a:off x="8328965" y="3529584"/>
            <a:ext cx="3149498" cy="292608"/>
          </a:xfrm>
          <a:prstGeom prst="rect">
            <a:avLst/>
          </a:prstGeom>
          <a:noFill/>
          <a:ln/>
        </p:spPr>
        <p:txBody>
          <a:bodyPr wrap="square" lIns="0" tIns="0" rIns="0" bIns="0" rtlCol="0" anchor="t"/>
          <a:lstStyle/>
          <a:p>
            <a:pPr marL="0" indent="0">
              <a:buNone/>
            </a:pPr>
            <a:r>
              <a:rPr lang="en-US" sz="1300" b="1" dirty="0">
                <a:solidFill>
                  <a:srgbClr val="3C5FA8"/>
                </a:solidFill>
                <a:latin typeface="Calibri" pitchFamily="34" charset="0"/>
                <a:ea typeface="Calibri" pitchFamily="34" charset="-122"/>
                <a:cs typeface="Calibri" pitchFamily="34" charset="-120"/>
              </a:rPr>
              <a:t>gpt-oss-20b · Qwen3.5 9B</a:t>
            </a:r>
            <a:endParaRPr lang="en-US" sz="1300" dirty="0"/>
          </a:p>
        </p:txBody>
      </p:sp>
      <p:sp>
        <p:nvSpPr>
          <p:cNvPr id="57" name="Text 46"/>
          <p:cNvSpPr txBox="1"/>
          <p:nvPr/>
        </p:nvSpPr>
        <p:spPr>
          <a:xfrm>
            <a:off x="8328965" y="3877056"/>
            <a:ext cx="3149498" cy="1051560"/>
          </a:xfrm>
          <a:prstGeom prst="rect">
            <a:avLst/>
          </a:prstGeom>
          <a:noFill/>
          <a:ln/>
        </p:spPr>
        <p:txBody>
          <a:bodyPr wrap="square" lIns="0" tIns="0" rIns="0" bIns="0" rtlCol="0" anchor="t"/>
          <a:lstStyle/>
          <a:p>
            <a:pPr marL="228600" indent="-228600">
              <a:spcAft>
                <a:spcPts val="300"/>
              </a:spcAft>
              <a:buSzPct val="100000"/>
              <a:buChar char="•"/>
            </a:pPr>
            <a:r>
              <a:rPr lang="en-US" sz="1400" dirty="0">
                <a:solidFill>
                  <a:srgbClr val="2D3843"/>
                </a:solidFill>
                <a:latin typeface="Calibri" pitchFamily="34" charset="0"/>
                <a:ea typeface="Calibri" pitchFamily="34" charset="-122"/>
                <a:cs typeface="Calibri" pitchFamily="34" charset="-120"/>
              </a:rPr>
              <a:t>36–55 utraconych prawdziwych</a:t>
            </a:r>
            <a:endParaRPr lang="en-US" sz="1400" dirty="0"/>
          </a:p>
          <a:p>
            <a:pPr marL="228600" indent="-228600">
              <a:spcAft>
                <a:spcPts val="300"/>
              </a:spcAft>
              <a:buSzPct val="100000"/>
              <a:buChar char="•"/>
            </a:pPr>
            <a:r>
              <a:rPr lang="en-US" sz="1400" dirty="0">
                <a:solidFill>
                  <a:srgbClr val="2D3843"/>
                </a:solidFill>
                <a:latin typeface="Calibri" pitchFamily="34" charset="0"/>
                <a:ea typeface="Calibri" pitchFamily="34" charset="-122"/>
                <a:cs typeface="Calibri" pitchFamily="34" charset="-120"/>
              </a:rPr>
              <a:t>najwięcej usuniętych fałszywych, najniższa stabilność</a:t>
            </a:r>
            <a:endParaRPr lang="en-US" sz="1400" dirty="0"/>
          </a:p>
          <a:p>
            <a:pPr marL="228600" indent="-228600">
              <a:spcAft>
                <a:spcPts val="300"/>
              </a:spcAft>
              <a:buSzPct val="100000"/>
              <a:buChar char="•"/>
            </a:pPr>
            <a:r>
              <a:rPr lang="en-US" sz="1400" dirty="0">
                <a:solidFill>
                  <a:srgbClr val="2D3843"/>
                </a:solidFill>
                <a:latin typeface="Calibri" pitchFamily="34" charset="0"/>
                <a:ea typeface="Calibri" pitchFamily="34" charset="-122"/>
                <a:cs typeface="Calibri" pitchFamily="34" charset="-120"/>
              </a:rPr>
              <a:t>≤ 0,001 USD za ostrzeżenie albo lokalnie</a:t>
            </a:r>
            <a:endParaRPr lang="en-US" sz="1400" dirty="0"/>
          </a:p>
        </p:txBody>
      </p:sp>
      <p:sp>
        <p:nvSpPr>
          <p:cNvPr id="58" name="Shape 47"/>
          <p:cNvSpPr/>
          <p:nvPr/>
        </p:nvSpPr>
        <p:spPr>
          <a:xfrm>
            <a:off x="548640" y="5120640"/>
            <a:ext cx="11094415" cy="530352"/>
          </a:xfrm>
          <a:prstGeom prst="roundRect">
            <a:avLst>
              <a:gd name="adj" fmla="val 13793"/>
            </a:avLst>
          </a:prstGeom>
          <a:solidFill>
            <a:srgbClr val="2D3843"/>
          </a:solidFill>
          <a:ln w="12700">
            <a:solidFill>
              <a:srgbClr val="2D3843"/>
            </a:solidFill>
            <a:prstDash val="solid"/>
          </a:ln>
        </p:spPr>
        <p:txBody>
          <a:bodyPr/>
          <a:lstStyle/>
          <a:p>
            <a:endParaRPr lang="pl-PL"/>
          </a:p>
        </p:txBody>
      </p:sp>
      <p:sp>
        <p:nvSpPr>
          <p:cNvPr id="59" name="Text 48"/>
          <p:cNvSpPr txBox="1"/>
          <p:nvPr/>
        </p:nvSpPr>
        <p:spPr>
          <a:xfrm>
            <a:off x="548640" y="5120640"/>
            <a:ext cx="11094415" cy="530352"/>
          </a:xfrm>
          <a:prstGeom prst="rect">
            <a:avLst/>
          </a:prstGeom>
          <a:noFill/>
          <a:ln/>
        </p:spPr>
        <p:txBody>
          <a:bodyPr wrap="square" lIns="0" tIns="0" rIns="0" bIns="0" rtlCol="0" anchor="ctr"/>
          <a:lstStyle/>
          <a:p>
            <a:pPr marL="0" indent="0" algn="ctr">
              <a:buNone/>
            </a:pPr>
            <a:r>
              <a:rPr lang="en-US" sz="1700" b="1" dirty="0">
                <a:solidFill>
                  <a:srgbClr val="FFFFFF"/>
                </a:solidFill>
                <a:latin typeface="Calibri" pitchFamily="34" charset="0"/>
                <a:ea typeface="Calibri" pitchFamily="34" charset="-122"/>
                <a:cs typeface="Calibri" pitchFamily="34" charset="-120"/>
              </a:rPr>
              <a:t>Model wspiera przegląd raportu; automatyczne odrzucanie ostrzeżeń wymaga dalszej weryfikacji</a:t>
            </a:r>
            <a:endParaRPr lang="en-US" sz="1700" dirty="0"/>
          </a:p>
        </p:txBody>
      </p:sp>
      <p:sp>
        <p:nvSpPr>
          <p:cNvPr id="61" name="Text 49"/>
          <p:cNvSpPr txBox="1"/>
          <p:nvPr/>
        </p:nvSpPr>
        <p:spPr>
          <a:xfrm>
            <a:off x="10725912" y="6382512"/>
            <a:ext cx="914400" cy="237744"/>
          </a:xfrm>
          <a:prstGeom prst="rect">
            <a:avLst/>
          </a:prstGeom>
          <a:noFill/>
          <a:ln/>
        </p:spPr>
        <p:txBody>
          <a:bodyPr wrap="square" lIns="0" tIns="0" rIns="0" bIns="0" rtlCol="0" anchor="t"/>
          <a:lstStyle/>
          <a:p>
            <a:pPr marL="0" indent="0" algn="r">
              <a:buNone/>
            </a:pPr>
            <a:r>
              <a:rPr lang="en-US" sz="1100" dirty="0">
                <a:solidFill>
                  <a:srgbClr val="525C69"/>
                </a:solidFill>
                <a:latin typeface="Calibri" pitchFamily="34" charset="0"/>
                <a:ea typeface="Calibri" pitchFamily="34" charset="-122"/>
                <a:cs typeface="Calibri" pitchFamily="34" charset="-120"/>
              </a:rPr>
              <a:t>13 / 15</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566928"/>
            <a:ext cx="11094415" cy="731520"/>
          </a:xfrm>
          <a:prstGeom prst="rect">
            <a:avLst/>
          </a:prstGeom>
          <a:noFill/>
          <a:ln/>
        </p:spPr>
        <p:txBody>
          <a:bodyPr wrap="square" lIns="0" tIns="0" rIns="0" bIns="0" rtlCol="0" anchor="t"/>
          <a:lstStyle/>
          <a:p>
            <a:pPr marL="0" indent="0" algn="l">
              <a:buNone/>
            </a:pPr>
            <a:r>
              <a:rPr lang="en-US" sz="3000" b="1" dirty="0">
                <a:solidFill>
                  <a:srgbClr val="2D3843"/>
                </a:solidFill>
                <a:latin typeface="Calibri" pitchFamily="34" charset="0"/>
                <a:ea typeface="Calibri" pitchFamily="34" charset="-122"/>
                <a:cs typeface="Calibri" pitchFamily="34" charset="-120"/>
              </a:rPr>
              <a:t>Ograniczenia i kierunki dalszych badań</a:t>
            </a:r>
            <a:endParaRPr lang="en-US" sz="3000" dirty="0"/>
          </a:p>
        </p:txBody>
      </p:sp>
      <p:sp>
        <p:nvSpPr>
          <p:cNvPr id="3" name="Text 1"/>
          <p:cNvSpPr txBox="1"/>
          <p:nvPr/>
        </p:nvSpPr>
        <p:spPr>
          <a:xfrm>
            <a:off x="548640" y="274320"/>
            <a:ext cx="10058400" cy="274320"/>
          </a:xfrm>
          <a:prstGeom prst="rect">
            <a:avLst/>
          </a:prstGeom>
          <a:noFill/>
          <a:ln/>
        </p:spPr>
        <p:txBody>
          <a:bodyPr wrap="square" lIns="0" tIns="0" rIns="0" bIns="0" rtlCol="0" anchor="t"/>
          <a:lstStyle/>
          <a:p>
            <a:pPr marL="0" indent="0">
              <a:buNone/>
            </a:pPr>
            <a:r>
              <a:rPr lang="en-US" sz="1300" b="1" kern="0" spc="150" dirty="0">
                <a:solidFill>
                  <a:srgbClr val="3C5FA8"/>
                </a:solidFill>
                <a:latin typeface="Calibri" pitchFamily="34" charset="0"/>
                <a:ea typeface="Calibri" pitchFamily="34" charset="-122"/>
                <a:cs typeface="Calibri" pitchFamily="34" charset="-120"/>
              </a:rPr>
              <a:t>PODSUMOWANIE</a:t>
            </a:r>
            <a:endParaRPr lang="en-US" sz="1300" dirty="0"/>
          </a:p>
        </p:txBody>
      </p:sp>
      <p:pic>
        <p:nvPicPr>
          <p:cNvPr id="4" name="Image 0" descr="preencoded.png"/>
          <p:cNvPicPr>
            <a:picLocks noChangeAspect="1"/>
          </p:cNvPicPr>
          <p:nvPr/>
        </p:nvPicPr>
        <p:blipFill>
          <a:blip r:embed="rId3"/>
          <a:stretch>
            <a:fillRect/>
          </a:stretch>
        </p:blipFill>
        <p:spPr>
          <a:xfrm>
            <a:off x="548640" y="1481328"/>
            <a:ext cx="384048" cy="384048"/>
          </a:xfrm>
          <a:prstGeom prst="rect">
            <a:avLst/>
          </a:prstGeom>
        </p:spPr>
      </p:pic>
      <p:sp>
        <p:nvSpPr>
          <p:cNvPr id="5" name="Text 2"/>
          <p:cNvSpPr txBox="1"/>
          <p:nvPr/>
        </p:nvSpPr>
        <p:spPr>
          <a:xfrm>
            <a:off x="1097280" y="1463040"/>
            <a:ext cx="4754880" cy="420624"/>
          </a:xfrm>
          <a:prstGeom prst="rect">
            <a:avLst/>
          </a:prstGeom>
          <a:noFill/>
          <a:ln/>
        </p:spPr>
        <p:txBody>
          <a:bodyPr wrap="square" lIns="0" tIns="0" rIns="0" bIns="0" rtlCol="0" anchor="t"/>
          <a:lstStyle/>
          <a:p>
            <a:pPr marL="0" indent="0">
              <a:buNone/>
            </a:pPr>
            <a:r>
              <a:rPr lang="en-US" sz="2100" b="1" dirty="0">
                <a:solidFill>
                  <a:srgbClr val="2D3843"/>
                </a:solidFill>
                <a:latin typeface="Calibri" pitchFamily="34" charset="0"/>
                <a:ea typeface="Calibri" pitchFamily="34" charset="-122"/>
                <a:cs typeface="Calibri" pitchFamily="34" charset="-120"/>
              </a:rPr>
              <a:t>Ograniczenia</a:t>
            </a:r>
            <a:endParaRPr lang="en-US" sz="2100" dirty="0"/>
          </a:p>
        </p:txBody>
      </p:sp>
      <p:sp>
        <p:nvSpPr>
          <p:cNvPr id="6" name="Shape 3"/>
          <p:cNvSpPr/>
          <p:nvPr/>
        </p:nvSpPr>
        <p:spPr>
          <a:xfrm>
            <a:off x="548640" y="2148840"/>
            <a:ext cx="5394960" cy="777240"/>
          </a:xfrm>
          <a:prstGeom prst="roundRect">
            <a:avLst>
              <a:gd name="adj" fmla="val 9412"/>
            </a:avLst>
          </a:prstGeom>
          <a:solidFill>
            <a:srgbClr val="F4F6F9"/>
          </a:solidFill>
          <a:ln w="12700">
            <a:solidFill>
              <a:srgbClr val="F4F6F9"/>
            </a:solidFill>
            <a:prstDash val="solid"/>
          </a:ln>
        </p:spPr>
        <p:txBody>
          <a:bodyPr/>
          <a:lstStyle/>
          <a:p>
            <a:endParaRPr lang="pl-PL"/>
          </a:p>
        </p:txBody>
      </p:sp>
      <p:sp>
        <p:nvSpPr>
          <p:cNvPr id="7" name="Shape 4"/>
          <p:cNvSpPr/>
          <p:nvPr/>
        </p:nvSpPr>
        <p:spPr>
          <a:xfrm>
            <a:off x="713232" y="2286000"/>
            <a:ext cx="502920" cy="502920"/>
          </a:xfrm>
          <a:prstGeom prst="ellipse">
            <a:avLst/>
          </a:prstGeom>
          <a:solidFill>
            <a:srgbClr val="525C69"/>
          </a:solidFill>
          <a:ln w="12700">
            <a:solidFill>
              <a:srgbClr val="525C69"/>
            </a:solidFill>
            <a:prstDash val="solid"/>
          </a:ln>
        </p:spPr>
        <p:txBody>
          <a:bodyPr/>
          <a:lstStyle/>
          <a:p>
            <a:endParaRPr lang="pl-PL"/>
          </a:p>
        </p:txBody>
      </p:sp>
      <p:pic>
        <p:nvPicPr>
          <p:cNvPr id="8" name="Image 1" descr="preencoded.png"/>
          <p:cNvPicPr>
            <a:picLocks noChangeAspect="1"/>
          </p:cNvPicPr>
          <p:nvPr/>
        </p:nvPicPr>
        <p:blipFill>
          <a:blip r:embed="rId4"/>
          <a:stretch>
            <a:fillRect/>
          </a:stretch>
        </p:blipFill>
        <p:spPr>
          <a:xfrm>
            <a:off x="828904" y="2401672"/>
            <a:ext cx="271577" cy="271577"/>
          </a:xfrm>
          <a:prstGeom prst="rect">
            <a:avLst/>
          </a:prstGeom>
        </p:spPr>
      </p:pic>
      <p:sp>
        <p:nvSpPr>
          <p:cNvPr id="9" name="Text 5"/>
          <p:cNvSpPr txBox="1"/>
          <p:nvPr/>
        </p:nvSpPr>
        <p:spPr>
          <a:xfrm>
            <a:off x="1371600" y="2221992"/>
            <a:ext cx="4434840" cy="640080"/>
          </a:xfrm>
          <a:prstGeom prst="rect">
            <a:avLst/>
          </a:prstGeom>
          <a:noFill/>
          <a:ln/>
        </p:spPr>
        <p:txBody>
          <a:bodyPr wrap="square" lIns="0" tIns="0" rIns="0" bIns="0" rtlCol="0" anchor="ctr"/>
          <a:lstStyle/>
          <a:p>
            <a:pPr marL="0" indent="0">
              <a:buNone/>
            </a:pPr>
            <a:r>
              <a:rPr lang="en-US" sz="1600" dirty="0">
                <a:solidFill>
                  <a:srgbClr val="2D3843"/>
                </a:solidFill>
                <a:latin typeface="Calibri" pitchFamily="34" charset="0"/>
                <a:ea typeface="Calibri" pitchFamily="34" charset="-122"/>
                <a:cs typeface="Calibri" pitchFamily="34" charset="-120"/>
              </a:rPr>
              <a:t>Jeden projekt: liczb nie da się wprost uogólnić na inne</a:t>
            </a:r>
            <a:endParaRPr lang="en-US" sz="1600" dirty="0"/>
          </a:p>
        </p:txBody>
      </p:sp>
      <p:sp>
        <p:nvSpPr>
          <p:cNvPr id="10" name="Shape 6"/>
          <p:cNvSpPr/>
          <p:nvPr/>
        </p:nvSpPr>
        <p:spPr>
          <a:xfrm>
            <a:off x="548640" y="3063240"/>
            <a:ext cx="5394960" cy="777240"/>
          </a:xfrm>
          <a:prstGeom prst="roundRect">
            <a:avLst>
              <a:gd name="adj" fmla="val 9412"/>
            </a:avLst>
          </a:prstGeom>
          <a:solidFill>
            <a:srgbClr val="F4F6F9"/>
          </a:solidFill>
          <a:ln w="12700">
            <a:solidFill>
              <a:srgbClr val="F4F6F9"/>
            </a:solidFill>
            <a:prstDash val="solid"/>
          </a:ln>
        </p:spPr>
        <p:txBody>
          <a:bodyPr/>
          <a:lstStyle/>
          <a:p>
            <a:endParaRPr lang="pl-PL"/>
          </a:p>
        </p:txBody>
      </p:sp>
      <p:sp>
        <p:nvSpPr>
          <p:cNvPr id="11" name="Shape 7"/>
          <p:cNvSpPr/>
          <p:nvPr/>
        </p:nvSpPr>
        <p:spPr>
          <a:xfrm>
            <a:off x="713232" y="3200400"/>
            <a:ext cx="502920" cy="502920"/>
          </a:xfrm>
          <a:prstGeom prst="ellipse">
            <a:avLst/>
          </a:prstGeom>
          <a:solidFill>
            <a:srgbClr val="525C69"/>
          </a:solidFill>
          <a:ln w="12700">
            <a:solidFill>
              <a:srgbClr val="525C69"/>
            </a:solidFill>
            <a:prstDash val="solid"/>
          </a:ln>
        </p:spPr>
        <p:txBody>
          <a:bodyPr/>
          <a:lstStyle/>
          <a:p>
            <a:endParaRPr lang="pl-PL"/>
          </a:p>
        </p:txBody>
      </p:sp>
      <p:pic>
        <p:nvPicPr>
          <p:cNvPr id="12" name="Image 2" descr="preencoded.png"/>
          <p:cNvPicPr>
            <a:picLocks noChangeAspect="1"/>
          </p:cNvPicPr>
          <p:nvPr/>
        </p:nvPicPr>
        <p:blipFill>
          <a:blip r:embed="rId5"/>
          <a:stretch>
            <a:fillRect/>
          </a:stretch>
        </p:blipFill>
        <p:spPr>
          <a:xfrm>
            <a:off x="828904" y="3316072"/>
            <a:ext cx="271577" cy="271577"/>
          </a:xfrm>
          <a:prstGeom prst="rect">
            <a:avLst/>
          </a:prstGeom>
        </p:spPr>
      </p:pic>
      <p:sp>
        <p:nvSpPr>
          <p:cNvPr id="13" name="Text 8"/>
          <p:cNvSpPr txBox="1"/>
          <p:nvPr/>
        </p:nvSpPr>
        <p:spPr>
          <a:xfrm>
            <a:off x="1371600" y="3136392"/>
            <a:ext cx="4434840" cy="640080"/>
          </a:xfrm>
          <a:prstGeom prst="rect">
            <a:avLst/>
          </a:prstGeom>
          <a:noFill/>
          <a:ln/>
        </p:spPr>
        <p:txBody>
          <a:bodyPr wrap="square" lIns="0" tIns="0" rIns="0" bIns="0" rtlCol="0" anchor="ctr"/>
          <a:lstStyle/>
          <a:p>
            <a:pPr marL="0" indent="0">
              <a:buNone/>
            </a:pPr>
            <a:r>
              <a:rPr lang="en-US" sz="1600" dirty="0">
                <a:solidFill>
                  <a:srgbClr val="2D3843"/>
                </a:solidFill>
                <a:latin typeface="Calibri" pitchFamily="34" charset="0"/>
                <a:ea typeface="Calibri" pitchFamily="34" charset="-122"/>
                <a:cs typeface="Calibri" pitchFamily="34" charset="-120"/>
              </a:rPr>
              <a:t>Etykiety i ocena uzasadnień: jedna osoba</a:t>
            </a:r>
            <a:endParaRPr lang="en-US" sz="1600" dirty="0"/>
          </a:p>
        </p:txBody>
      </p:sp>
      <p:sp>
        <p:nvSpPr>
          <p:cNvPr id="14" name="Shape 9"/>
          <p:cNvSpPr/>
          <p:nvPr/>
        </p:nvSpPr>
        <p:spPr>
          <a:xfrm>
            <a:off x="548640" y="3977640"/>
            <a:ext cx="5394960" cy="777240"/>
          </a:xfrm>
          <a:prstGeom prst="roundRect">
            <a:avLst>
              <a:gd name="adj" fmla="val 9412"/>
            </a:avLst>
          </a:prstGeom>
          <a:solidFill>
            <a:srgbClr val="F4F6F9"/>
          </a:solidFill>
          <a:ln w="12700">
            <a:solidFill>
              <a:srgbClr val="F4F6F9"/>
            </a:solidFill>
            <a:prstDash val="solid"/>
          </a:ln>
        </p:spPr>
        <p:txBody>
          <a:bodyPr/>
          <a:lstStyle/>
          <a:p>
            <a:endParaRPr lang="pl-PL"/>
          </a:p>
        </p:txBody>
      </p:sp>
      <p:sp>
        <p:nvSpPr>
          <p:cNvPr id="15" name="Shape 10"/>
          <p:cNvSpPr/>
          <p:nvPr/>
        </p:nvSpPr>
        <p:spPr>
          <a:xfrm>
            <a:off x="713232" y="4114800"/>
            <a:ext cx="502920" cy="502920"/>
          </a:xfrm>
          <a:prstGeom prst="ellipse">
            <a:avLst/>
          </a:prstGeom>
          <a:solidFill>
            <a:srgbClr val="525C69"/>
          </a:solidFill>
          <a:ln w="12700">
            <a:solidFill>
              <a:srgbClr val="525C69"/>
            </a:solidFill>
            <a:prstDash val="solid"/>
          </a:ln>
        </p:spPr>
        <p:txBody>
          <a:bodyPr/>
          <a:lstStyle/>
          <a:p>
            <a:endParaRPr lang="pl-PL"/>
          </a:p>
        </p:txBody>
      </p:sp>
      <p:pic>
        <p:nvPicPr>
          <p:cNvPr id="16" name="Image 3" descr="preencoded.png"/>
          <p:cNvPicPr>
            <a:picLocks noChangeAspect="1"/>
          </p:cNvPicPr>
          <p:nvPr/>
        </p:nvPicPr>
        <p:blipFill>
          <a:blip r:embed="rId6"/>
          <a:stretch>
            <a:fillRect/>
          </a:stretch>
        </p:blipFill>
        <p:spPr>
          <a:xfrm>
            <a:off x="828904" y="4230472"/>
            <a:ext cx="271577" cy="271577"/>
          </a:xfrm>
          <a:prstGeom prst="rect">
            <a:avLst/>
          </a:prstGeom>
        </p:spPr>
      </p:pic>
      <p:sp>
        <p:nvSpPr>
          <p:cNvPr id="17" name="Text 11"/>
          <p:cNvSpPr txBox="1"/>
          <p:nvPr/>
        </p:nvSpPr>
        <p:spPr>
          <a:xfrm>
            <a:off x="1371600" y="4050792"/>
            <a:ext cx="4434840" cy="640080"/>
          </a:xfrm>
          <a:prstGeom prst="rect">
            <a:avLst/>
          </a:prstGeom>
          <a:noFill/>
          <a:ln/>
        </p:spPr>
        <p:txBody>
          <a:bodyPr wrap="square" lIns="0" tIns="0" rIns="0" bIns="0" rtlCol="0" anchor="ctr"/>
          <a:lstStyle/>
          <a:p>
            <a:pPr marL="0" indent="0">
              <a:buNone/>
            </a:pPr>
            <a:r>
              <a:rPr lang="en-US" sz="1600" dirty="0">
                <a:solidFill>
                  <a:srgbClr val="2D3843"/>
                </a:solidFill>
                <a:latin typeface="Calibri" pitchFamily="34" charset="0"/>
                <a:ea typeface="Calibri" pitchFamily="34" charset="-122"/>
                <a:cs typeface="Calibri" pitchFamily="34" charset="-120"/>
              </a:rPr>
              <a:t>Jeden prompt i konkretne wersje modeli</a:t>
            </a:r>
            <a:endParaRPr lang="en-US" sz="1600" dirty="0"/>
          </a:p>
        </p:txBody>
      </p:sp>
      <p:sp>
        <p:nvSpPr>
          <p:cNvPr id="18" name="Shape 12"/>
          <p:cNvSpPr/>
          <p:nvPr/>
        </p:nvSpPr>
        <p:spPr>
          <a:xfrm>
            <a:off x="548640" y="4892040"/>
            <a:ext cx="5394960" cy="777240"/>
          </a:xfrm>
          <a:prstGeom prst="roundRect">
            <a:avLst>
              <a:gd name="adj" fmla="val 9412"/>
            </a:avLst>
          </a:prstGeom>
          <a:solidFill>
            <a:srgbClr val="F4F6F9"/>
          </a:solidFill>
          <a:ln w="12700">
            <a:solidFill>
              <a:srgbClr val="F4F6F9"/>
            </a:solidFill>
            <a:prstDash val="solid"/>
          </a:ln>
        </p:spPr>
        <p:txBody>
          <a:bodyPr/>
          <a:lstStyle/>
          <a:p>
            <a:endParaRPr lang="pl-PL"/>
          </a:p>
        </p:txBody>
      </p:sp>
      <p:sp>
        <p:nvSpPr>
          <p:cNvPr id="19" name="Shape 13"/>
          <p:cNvSpPr/>
          <p:nvPr/>
        </p:nvSpPr>
        <p:spPr>
          <a:xfrm>
            <a:off x="713232" y="5029200"/>
            <a:ext cx="502920" cy="502920"/>
          </a:xfrm>
          <a:prstGeom prst="ellipse">
            <a:avLst/>
          </a:prstGeom>
          <a:solidFill>
            <a:srgbClr val="525C69"/>
          </a:solidFill>
          <a:ln w="12700">
            <a:solidFill>
              <a:srgbClr val="525C69"/>
            </a:solidFill>
            <a:prstDash val="solid"/>
          </a:ln>
        </p:spPr>
        <p:txBody>
          <a:bodyPr/>
          <a:lstStyle/>
          <a:p>
            <a:endParaRPr lang="pl-PL"/>
          </a:p>
        </p:txBody>
      </p:sp>
      <p:pic>
        <p:nvPicPr>
          <p:cNvPr id="20" name="Image 4" descr="preencoded.png"/>
          <p:cNvPicPr>
            <a:picLocks noChangeAspect="1"/>
          </p:cNvPicPr>
          <p:nvPr/>
        </p:nvPicPr>
        <p:blipFill>
          <a:blip r:embed="rId7"/>
          <a:stretch>
            <a:fillRect/>
          </a:stretch>
        </p:blipFill>
        <p:spPr>
          <a:xfrm>
            <a:off x="828904" y="5144872"/>
            <a:ext cx="271577" cy="271577"/>
          </a:xfrm>
          <a:prstGeom prst="rect">
            <a:avLst/>
          </a:prstGeom>
        </p:spPr>
      </p:pic>
      <p:sp>
        <p:nvSpPr>
          <p:cNvPr id="21" name="Text 14"/>
          <p:cNvSpPr txBox="1"/>
          <p:nvPr/>
        </p:nvSpPr>
        <p:spPr>
          <a:xfrm>
            <a:off x="1371600" y="4965192"/>
            <a:ext cx="4434840" cy="640080"/>
          </a:xfrm>
          <a:prstGeom prst="rect">
            <a:avLst/>
          </a:prstGeom>
          <a:noFill/>
          <a:ln/>
        </p:spPr>
        <p:txBody>
          <a:bodyPr wrap="square" lIns="0" tIns="0" rIns="0" bIns="0" rtlCol="0" anchor="ctr"/>
          <a:lstStyle/>
          <a:p>
            <a:pPr marL="0" indent="0">
              <a:buNone/>
            </a:pPr>
            <a:r>
              <a:rPr lang="en-US" sz="1600" dirty="0">
                <a:solidFill>
                  <a:srgbClr val="2D3843"/>
                </a:solidFill>
                <a:latin typeface="Calibri" pitchFamily="34" charset="0"/>
                <a:ea typeface="Calibri" pitchFamily="34" charset="-122"/>
                <a:cs typeface="Calibri" pitchFamily="34" charset="-120"/>
              </a:rPr>
              <a:t>Brak badania z udziałem programistów</a:t>
            </a:r>
            <a:endParaRPr lang="en-US" sz="1600" dirty="0"/>
          </a:p>
        </p:txBody>
      </p:sp>
      <p:pic>
        <p:nvPicPr>
          <p:cNvPr id="22" name="Image 5" descr="preencoded.png"/>
          <p:cNvPicPr>
            <a:picLocks noChangeAspect="1"/>
          </p:cNvPicPr>
          <p:nvPr/>
        </p:nvPicPr>
        <p:blipFill>
          <a:blip r:embed="rId8"/>
          <a:stretch>
            <a:fillRect/>
          </a:stretch>
        </p:blipFill>
        <p:spPr>
          <a:xfrm>
            <a:off x="6245352" y="1481328"/>
            <a:ext cx="384048" cy="384048"/>
          </a:xfrm>
          <a:prstGeom prst="rect">
            <a:avLst/>
          </a:prstGeom>
        </p:spPr>
      </p:pic>
      <p:sp>
        <p:nvSpPr>
          <p:cNvPr id="23" name="Text 15"/>
          <p:cNvSpPr txBox="1"/>
          <p:nvPr/>
        </p:nvSpPr>
        <p:spPr>
          <a:xfrm>
            <a:off x="6793992" y="1463040"/>
            <a:ext cx="4754880" cy="420624"/>
          </a:xfrm>
          <a:prstGeom prst="rect">
            <a:avLst/>
          </a:prstGeom>
          <a:noFill/>
          <a:ln/>
        </p:spPr>
        <p:txBody>
          <a:bodyPr wrap="square" lIns="0" tIns="0" rIns="0" bIns="0" rtlCol="0" anchor="t"/>
          <a:lstStyle/>
          <a:p>
            <a:pPr marL="0" indent="0">
              <a:buNone/>
            </a:pPr>
            <a:r>
              <a:rPr lang="en-US" sz="2100" b="1" dirty="0">
                <a:solidFill>
                  <a:srgbClr val="2D3843"/>
                </a:solidFill>
                <a:latin typeface="Calibri" pitchFamily="34" charset="0"/>
                <a:ea typeface="Calibri" pitchFamily="34" charset="-122"/>
                <a:cs typeface="Calibri" pitchFamily="34" charset="-120"/>
              </a:rPr>
              <a:t>Kierunki dalszych badań</a:t>
            </a:r>
            <a:endParaRPr lang="en-US" sz="2100" dirty="0"/>
          </a:p>
        </p:txBody>
      </p:sp>
      <p:sp>
        <p:nvSpPr>
          <p:cNvPr id="24" name="Shape 16"/>
          <p:cNvSpPr/>
          <p:nvPr/>
        </p:nvSpPr>
        <p:spPr>
          <a:xfrm>
            <a:off x="6245352" y="2148840"/>
            <a:ext cx="5394960" cy="777240"/>
          </a:xfrm>
          <a:prstGeom prst="roundRect">
            <a:avLst>
              <a:gd name="adj" fmla="val 9412"/>
            </a:avLst>
          </a:prstGeom>
          <a:solidFill>
            <a:srgbClr val="F4F6F9"/>
          </a:solidFill>
          <a:ln w="12700">
            <a:solidFill>
              <a:srgbClr val="F4F6F9"/>
            </a:solidFill>
            <a:prstDash val="solid"/>
          </a:ln>
        </p:spPr>
        <p:txBody>
          <a:bodyPr/>
          <a:lstStyle/>
          <a:p>
            <a:endParaRPr lang="pl-PL"/>
          </a:p>
        </p:txBody>
      </p:sp>
      <p:sp>
        <p:nvSpPr>
          <p:cNvPr id="25" name="Shape 17"/>
          <p:cNvSpPr/>
          <p:nvPr/>
        </p:nvSpPr>
        <p:spPr>
          <a:xfrm>
            <a:off x="6409944" y="2286000"/>
            <a:ext cx="502920" cy="502920"/>
          </a:xfrm>
          <a:prstGeom prst="ellipse">
            <a:avLst/>
          </a:prstGeom>
          <a:solidFill>
            <a:srgbClr val="3C5FA8"/>
          </a:solidFill>
          <a:ln w="12700">
            <a:solidFill>
              <a:srgbClr val="3C5FA8"/>
            </a:solidFill>
            <a:prstDash val="solid"/>
          </a:ln>
        </p:spPr>
        <p:txBody>
          <a:bodyPr/>
          <a:lstStyle/>
          <a:p>
            <a:endParaRPr lang="pl-PL"/>
          </a:p>
        </p:txBody>
      </p:sp>
      <p:pic>
        <p:nvPicPr>
          <p:cNvPr id="26" name="Image 6" descr="preencoded.png"/>
          <p:cNvPicPr>
            <a:picLocks noChangeAspect="1"/>
          </p:cNvPicPr>
          <p:nvPr/>
        </p:nvPicPr>
        <p:blipFill>
          <a:blip r:embed="rId9"/>
          <a:stretch>
            <a:fillRect/>
          </a:stretch>
        </p:blipFill>
        <p:spPr>
          <a:xfrm>
            <a:off x="6525616" y="2401672"/>
            <a:ext cx="271577" cy="271577"/>
          </a:xfrm>
          <a:prstGeom prst="rect">
            <a:avLst/>
          </a:prstGeom>
        </p:spPr>
      </p:pic>
      <p:sp>
        <p:nvSpPr>
          <p:cNvPr id="27" name="Text 18"/>
          <p:cNvSpPr txBox="1"/>
          <p:nvPr/>
        </p:nvSpPr>
        <p:spPr>
          <a:xfrm>
            <a:off x="7068312" y="2221992"/>
            <a:ext cx="4434840" cy="640080"/>
          </a:xfrm>
          <a:prstGeom prst="rect">
            <a:avLst/>
          </a:prstGeom>
          <a:noFill/>
          <a:ln/>
        </p:spPr>
        <p:txBody>
          <a:bodyPr wrap="square" lIns="0" tIns="0" rIns="0" bIns="0" rtlCol="0" anchor="ctr"/>
          <a:lstStyle/>
          <a:p>
            <a:pPr marL="0" indent="0">
              <a:buNone/>
            </a:pPr>
            <a:r>
              <a:rPr lang="en-US" sz="1600" dirty="0">
                <a:solidFill>
                  <a:srgbClr val="2D3843"/>
                </a:solidFill>
                <a:latin typeface="Calibri" pitchFamily="34" charset="0"/>
                <a:ea typeface="Calibri" pitchFamily="34" charset="-122"/>
                <a:cs typeface="Calibri" pitchFamily="34" charset="-120"/>
              </a:rPr>
              <a:t>Agent, który sam szuka kontekstu w repozytorium</a:t>
            </a:r>
            <a:endParaRPr lang="en-US" sz="1600" dirty="0"/>
          </a:p>
        </p:txBody>
      </p:sp>
      <p:sp>
        <p:nvSpPr>
          <p:cNvPr id="28" name="Shape 19"/>
          <p:cNvSpPr/>
          <p:nvPr/>
        </p:nvSpPr>
        <p:spPr>
          <a:xfrm>
            <a:off x="6245352" y="3063240"/>
            <a:ext cx="5394960" cy="777240"/>
          </a:xfrm>
          <a:prstGeom prst="roundRect">
            <a:avLst>
              <a:gd name="adj" fmla="val 9412"/>
            </a:avLst>
          </a:prstGeom>
          <a:solidFill>
            <a:srgbClr val="F4F6F9"/>
          </a:solidFill>
          <a:ln w="12700">
            <a:solidFill>
              <a:srgbClr val="F4F6F9"/>
            </a:solidFill>
            <a:prstDash val="solid"/>
          </a:ln>
        </p:spPr>
        <p:txBody>
          <a:bodyPr/>
          <a:lstStyle/>
          <a:p>
            <a:endParaRPr lang="pl-PL"/>
          </a:p>
        </p:txBody>
      </p:sp>
      <p:sp>
        <p:nvSpPr>
          <p:cNvPr id="29" name="Shape 20"/>
          <p:cNvSpPr/>
          <p:nvPr/>
        </p:nvSpPr>
        <p:spPr>
          <a:xfrm>
            <a:off x="6409944" y="3200400"/>
            <a:ext cx="502920" cy="502920"/>
          </a:xfrm>
          <a:prstGeom prst="ellipse">
            <a:avLst/>
          </a:prstGeom>
          <a:solidFill>
            <a:srgbClr val="3C5FA8"/>
          </a:solidFill>
          <a:ln w="12700">
            <a:solidFill>
              <a:srgbClr val="3C5FA8"/>
            </a:solidFill>
            <a:prstDash val="solid"/>
          </a:ln>
        </p:spPr>
        <p:txBody>
          <a:bodyPr/>
          <a:lstStyle/>
          <a:p>
            <a:endParaRPr lang="pl-PL"/>
          </a:p>
        </p:txBody>
      </p:sp>
      <p:pic>
        <p:nvPicPr>
          <p:cNvPr id="30" name="Image 7" descr="preencoded.png"/>
          <p:cNvPicPr>
            <a:picLocks noChangeAspect="1"/>
          </p:cNvPicPr>
          <p:nvPr/>
        </p:nvPicPr>
        <p:blipFill>
          <a:blip r:embed="rId10"/>
          <a:stretch>
            <a:fillRect/>
          </a:stretch>
        </p:blipFill>
        <p:spPr>
          <a:xfrm>
            <a:off x="6525616" y="3316072"/>
            <a:ext cx="271577" cy="271577"/>
          </a:xfrm>
          <a:prstGeom prst="rect">
            <a:avLst/>
          </a:prstGeom>
        </p:spPr>
      </p:pic>
      <p:sp>
        <p:nvSpPr>
          <p:cNvPr id="31" name="Text 21"/>
          <p:cNvSpPr txBox="1"/>
          <p:nvPr/>
        </p:nvSpPr>
        <p:spPr>
          <a:xfrm>
            <a:off x="7068312" y="3136392"/>
            <a:ext cx="4434840" cy="640080"/>
          </a:xfrm>
          <a:prstGeom prst="rect">
            <a:avLst/>
          </a:prstGeom>
          <a:noFill/>
          <a:ln/>
        </p:spPr>
        <p:txBody>
          <a:bodyPr wrap="square" lIns="0" tIns="0" rIns="0" bIns="0" rtlCol="0" anchor="ctr"/>
          <a:lstStyle/>
          <a:p>
            <a:pPr marL="0" indent="0">
              <a:buNone/>
            </a:pPr>
            <a:r>
              <a:rPr lang="en-US" sz="1600" dirty="0">
                <a:solidFill>
                  <a:srgbClr val="2D3843"/>
                </a:solidFill>
                <a:latin typeface="Calibri" pitchFamily="34" charset="0"/>
                <a:ea typeface="Calibri" pitchFamily="34" charset="-122"/>
                <a:cs typeface="Calibri" pitchFamily="34" charset="-120"/>
              </a:rPr>
              <a:t>Ocena krok po kroku: sens reguły, fakty z kodu, dopiero potem werdykt</a:t>
            </a:r>
            <a:endParaRPr lang="en-US" sz="1600" dirty="0"/>
          </a:p>
        </p:txBody>
      </p:sp>
      <p:sp>
        <p:nvSpPr>
          <p:cNvPr id="32" name="Shape 22"/>
          <p:cNvSpPr/>
          <p:nvPr/>
        </p:nvSpPr>
        <p:spPr>
          <a:xfrm>
            <a:off x="6245352" y="3977640"/>
            <a:ext cx="5394960" cy="777240"/>
          </a:xfrm>
          <a:prstGeom prst="roundRect">
            <a:avLst>
              <a:gd name="adj" fmla="val 9412"/>
            </a:avLst>
          </a:prstGeom>
          <a:solidFill>
            <a:srgbClr val="F4F6F9"/>
          </a:solidFill>
          <a:ln w="12700">
            <a:solidFill>
              <a:srgbClr val="F4F6F9"/>
            </a:solidFill>
            <a:prstDash val="solid"/>
          </a:ln>
        </p:spPr>
        <p:txBody>
          <a:bodyPr/>
          <a:lstStyle/>
          <a:p>
            <a:endParaRPr lang="pl-PL"/>
          </a:p>
        </p:txBody>
      </p:sp>
      <p:sp>
        <p:nvSpPr>
          <p:cNvPr id="33" name="Shape 23"/>
          <p:cNvSpPr/>
          <p:nvPr/>
        </p:nvSpPr>
        <p:spPr>
          <a:xfrm>
            <a:off x="6409944" y="4114800"/>
            <a:ext cx="502920" cy="502920"/>
          </a:xfrm>
          <a:prstGeom prst="ellipse">
            <a:avLst/>
          </a:prstGeom>
          <a:solidFill>
            <a:srgbClr val="3C5FA8"/>
          </a:solidFill>
          <a:ln w="12700">
            <a:solidFill>
              <a:srgbClr val="3C5FA8"/>
            </a:solidFill>
            <a:prstDash val="solid"/>
          </a:ln>
        </p:spPr>
        <p:txBody>
          <a:bodyPr/>
          <a:lstStyle/>
          <a:p>
            <a:endParaRPr lang="pl-PL"/>
          </a:p>
        </p:txBody>
      </p:sp>
      <p:pic>
        <p:nvPicPr>
          <p:cNvPr id="34" name="Image 8" descr="preencoded.png"/>
          <p:cNvPicPr>
            <a:picLocks noChangeAspect="1"/>
          </p:cNvPicPr>
          <p:nvPr/>
        </p:nvPicPr>
        <p:blipFill>
          <a:blip r:embed="rId11"/>
          <a:stretch>
            <a:fillRect/>
          </a:stretch>
        </p:blipFill>
        <p:spPr>
          <a:xfrm>
            <a:off x="6525616" y="4230472"/>
            <a:ext cx="271577" cy="271577"/>
          </a:xfrm>
          <a:prstGeom prst="rect">
            <a:avLst/>
          </a:prstGeom>
        </p:spPr>
      </p:pic>
      <p:sp>
        <p:nvSpPr>
          <p:cNvPr id="35" name="Text 24"/>
          <p:cNvSpPr txBox="1"/>
          <p:nvPr/>
        </p:nvSpPr>
        <p:spPr>
          <a:xfrm>
            <a:off x="7068312" y="4050792"/>
            <a:ext cx="4434840" cy="640080"/>
          </a:xfrm>
          <a:prstGeom prst="rect">
            <a:avLst/>
          </a:prstGeom>
          <a:noFill/>
          <a:ln/>
        </p:spPr>
        <p:txBody>
          <a:bodyPr wrap="square" lIns="0" tIns="0" rIns="0" bIns="0" rtlCol="0" anchor="ctr"/>
          <a:lstStyle/>
          <a:p>
            <a:pPr marL="0" indent="0">
              <a:buNone/>
            </a:pPr>
            <a:r>
              <a:rPr lang="en-US" sz="1600" dirty="0">
                <a:solidFill>
                  <a:srgbClr val="2D3843"/>
                </a:solidFill>
                <a:latin typeface="Calibri" pitchFamily="34" charset="0"/>
                <a:ea typeface="Calibri" pitchFamily="34" charset="-122"/>
                <a:cs typeface="Calibri" pitchFamily="34" charset="-120"/>
              </a:rPr>
              <a:t>Trzeci werdykt: „brak danych do rozstrzygnięcia”</a:t>
            </a:r>
            <a:endParaRPr lang="en-US" sz="1600" dirty="0"/>
          </a:p>
        </p:txBody>
      </p:sp>
      <p:sp>
        <p:nvSpPr>
          <p:cNvPr id="36" name="Shape 25"/>
          <p:cNvSpPr/>
          <p:nvPr/>
        </p:nvSpPr>
        <p:spPr>
          <a:xfrm>
            <a:off x="6245352" y="4892040"/>
            <a:ext cx="5394960" cy="777240"/>
          </a:xfrm>
          <a:prstGeom prst="roundRect">
            <a:avLst>
              <a:gd name="adj" fmla="val 9412"/>
            </a:avLst>
          </a:prstGeom>
          <a:solidFill>
            <a:srgbClr val="F4F6F9"/>
          </a:solidFill>
          <a:ln w="12700">
            <a:solidFill>
              <a:srgbClr val="F4F6F9"/>
            </a:solidFill>
            <a:prstDash val="solid"/>
          </a:ln>
        </p:spPr>
        <p:txBody>
          <a:bodyPr/>
          <a:lstStyle/>
          <a:p>
            <a:endParaRPr lang="pl-PL"/>
          </a:p>
        </p:txBody>
      </p:sp>
      <p:sp>
        <p:nvSpPr>
          <p:cNvPr id="37" name="Shape 26"/>
          <p:cNvSpPr/>
          <p:nvPr/>
        </p:nvSpPr>
        <p:spPr>
          <a:xfrm>
            <a:off x="6409944" y="5029200"/>
            <a:ext cx="502920" cy="502920"/>
          </a:xfrm>
          <a:prstGeom prst="ellipse">
            <a:avLst/>
          </a:prstGeom>
          <a:solidFill>
            <a:srgbClr val="3C5FA8"/>
          </a:solidFill>
          <a:ln w="12700">
            <a:solidFill>
              <a:srgbClr val="3C5FA8"/>
            </a:solidFill>
            <a:prstDash val="solid"/>
          </a:ln>
        </p:spPr>
        <p:txBody>
          <a:bodyPr/>
          <a:lstStyle/>
          <a:p>
            <a:endParaRPr lang="pl-PL"/>
          </a:p>
        </p:txBody>
      </p:sp>
      <p:pic>
        <p:nvPicPr>
          <p:cNvPr id="38" name="Image 9" descr="preencoded.png"/>
          <p:cNvPicPr>
            <a:picLocks noChangeAspect="1"/>
          </p:cNvPicPr>
          <p:nvPr/>
        </p:nvPicPr>
        <p:blipFill>
          <a:blip r:embed="rId12"/>
          <a:stretch>
            <a:fillRect/>
          </a:stretch>
        </p:blipFill>
        <p:spPr>
          <a:xfrm>
            <a:off x="6525616" y="5144872"/>
            <a:ext cx="271577" cy="271577"/>
          </a:xfrm>
          <a:prstGeom prst="rect">
            <a:avLst/>
          </a:prstGeom>
        </p:spPr>
      </p:pic>
      <p:sp>
        <p:nvSpPr>
          <p:cNvPr id="39" name="Text 27"/>
          <p:cNvSpPr txBox="1"/>
          <p:nvPr/>
        </p:nvSpPr>
        <p:spPr>
          <a:xfrm>
            <a:off x="7068312" y="4965192"/>
            <a:ext cx="4434840" cy="640080"/>
          </a:xfrm>
          <a:prstGeom prst="rect">
            <a:avLst/>
          </a:prstGeom>
          <a:noFill/>
          <a:ln/>
        </p:spPr>
        <p:txBody>
          <a:bodyPr wrap="square" lIns="0" tIns="0" rIns="0" bIns="0" rtlCol="0" anchor="ctr"/>
          <a:lstStyle/>
          <a:p>
            <a:pPr marL="0" indent="0">
              <a:buNone/>
            </a:pPr>
            <a:r>
              <a:rPr lang="en-US" sz="1600" dirty="0">
                <a:solidFill>
                  <a:srgbClr val="2D3843"/>
                </a:solidFill>
                <a:latin typeface="Calibri" pitchFamily="34" charset="0"/>
                <a:ea typeface="Calibri" pitchFamily="34" charset="-122"/>
                <a:cs typeface="Calibri" pitchFamily="34" charset="-120"/>
              </a:rPr>
              <a:t>Kaskada: tani model ocenia wszystko, drogi tylko przypadki niepewne</a:t>
            </a:r>
            <a:endParaRPr lang="en-US" sz="1600" dirty="0"/>
          </a:p>
        </p:txBody>
      </p:sp>
      <p:sp>
        <p:nvSpPr>
          <p:cNvPr id="41" name="Text 28"/>
          <p:cNvSpPr txBox="1"/>
          <p:nvPr/>
        </p:nvSpPr>
        <p:spPr>
          <a:xfrm>
            <a:off x="10725912" y="6382512"/>
            <a:ext cx="914400" cy="237744"/>
          </a:xfrm>
          <a:prstGeom prst="rect">
            <a:avLst/>
          </a:prstGeom>
          <a:noFill/>
          <a:ln/>
        </p:spPr>
        <p:txBody>
          <a:bodyPr wrap="square" lIns="0" tIns="0" rIns="0" bIns="0" rtlCol="0" anchor="t"/>
          <a:lstStyle/>
          <a:p>
            <a:pPr marL="0" indent="0" algn="r">
              <a:buNone/>
            </a:pPr>
            <a:r>
              <a:rPr lang="en-US" sz="1100" dirty="0">
                <a:solidFill>
                  <a:srgbClr val="525C69"/>
                </a:solidFill>
                <a:latin typeface="Calibri" pitchFamily="34" charset="0"/>
                <a:ea typeface="Calibri" pitchFamily="34" charset="-122"/>
                <a:cs typeface="Calibri" pitchFamily="34" charset="-120"/>
              </a:rPr>
              <a:t>14 / 15</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76072" y="2240280"/>
            <a:ext cx="8138160" cy="2103120"/>
          </a:xfrm>
          <a:prstGeom prst="rect">
            <a:avLst/>
          </a:prstGeom>
          <a:noFill/>
          <a:ln/>
        </p:spPr>
        <p:txBody>
          <a:bodyPr wrap="square" lIns="0" tIns="0" rIns="0" bIns="0" rtlCol="0" anchor="t"/>
          <a:lstStyle/>
          <a:p>
            <a:pPr marL="0" indent="0" algn="l">
              <a:buNone/>
            </a:pPr>
            <a:r>
              <a:rPr lang="en-US" sz="3200" b="1" dirty="0">
                <a:solidFill>
                  <a:srgbClr val="FFFFFF"/>
                </a:solidFill>
                <a:latin typeface="Calibri" pitchFamily="34" charset="0"/>
                <a:ea typeface="Calibri" pitchFamily="34" charset="-122"/>
                <a:cs typeface="Calibri" pitchFamily="34" charset="-120"/>
              </a:rPr>
              <a:t>Dziękuję za uwagę</a:t>
            </a:r>
            <a:endParaRPr lang="en-US" sz="3200" dirty="0"/>
          </a:p>
        </p:txBody>
      </p:sp>
      <p:sp>
        <p:nvSpPr>
          <p:cNvPr id="3" name="Text 1"/>
          <p:cNvSpPr txBox="1"/>
          <p:nvPr/>
        </p:nvSpPr>
        <p:spPr>
          <a:xfrm>
            <a:off x="576072" y="3108960"/>
            <a:ext cx="8138160" cy="384048"/>
          </a:xfrm>
          <a:prstGeom prst="rect">
            <a:avLst/>
          </a:prstGeom>
          <a:noFill/>
          <a:ln/>
        </p:spPr>
        <p:txBody>
          <a:bodyPr wrap="square" lIns="0" tIns="0" rIns="0" bIns="0" rtlCol="0" anchor="t"/>
          <a:lstStyle/>
          <a:p>
            <a:pPr marL="0" indent="0">
              <a:buNone/>
            </a:pPr>
            <a:r>
              <a:rPr lang="en-US" sz="2200" b="1" dirty="0">
                <a:solidFill>
                  <a:srgbClr val="FFFFFF"/>
                </a:solidFill>
                <a:latin typeface="Calibri" pitchFamily="34" charset="0"/>
                <a:ea typeface="Calibri" pitchFamily="34" charset="-122"/>
                <a:cs typeface="Calibri" pitchFamily="34" charset="-120"/>
              </a:rPr>
              <a:t>Bartłomiej Ściseł</a:t>
            </a:r>
            <a:endParaRPr lang="en-US" sz="2200" dirty="0"/>
          </a:p>
        </p:txBody>
      </p:sp>
      <p:sp>
        <p:nvSpPr>
          <p:cNvPr id="4" name="Text 2"/>
          <p:cNvSpPr txBox="1"/>
          <p:nvPr/>
        </p:nvSpPr>
        <p:spPr>
          <a:xfrm>
            <a:off x="576072" y="3611880"/>
            <a:ext cx="8138160" cy="914400"/>
          </a:xfrm>
          <a:prstGeom prst="rect">
            <a:avLst/>
          </a:prstGeom>
          <a:noFill/>
          <a:ln/>
        </p:spPr>
        <p:txBody>
          <a:bodyPr wrap="square" lIns="0" tIns="0" rIns="0" bIns="0" rtlCol="0" anchor="t"/>
          <a:lstStyle/>
          <a:p>
            <a:pPr marL="0" indent="0">
              <a:buNone/>
            </a:pPr>
            <a:r>
              <a:rPr lang="en-US" sz="1600" dirty="0">
                <a:solidFill>
                  <a:srgbClr val="C9D3E6"/>
                </a:solidFill>
                <a:latin typeface="Calibri" pitchFamily="34" charset="0"/>
                <a:ea typeface="Calibri" pitchFamily="34" charset="-122"/>
                <a:cs typeface="Calibri" pitchFamily="34" charset="-120"/>
              </a:rPr>
              <a:t>Analiza porównawcza skuteczności wybranych modeli językowych w postprocessingu raportów z narzędzi do statycznej analizy kodu</a:t>
            </a:r>
            <a:endParaRPr lang="en-US"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566928"/>
            <a:ext cx="11094415" cy="731520"/>
          </a:xfrm>
          <a:prstGeom prst="rect">
            <a:avLst/>
          </a:prstGeom>
          <a:noFill/>
          <a:ln/>
        </p:spPr>
        <p:txBody>
          <a:bodyPr wrap="square" lIns="0" tIns="0" rIns="0" bIns="0" rtlCol="0" anchor="t"/>
          <a:lstStyle/>
          <a:p>
            <a:pPr marL="0" indent="0" algn="l">
              <a:buNone/>
            </a:pPr>
            <a:r>
              <a:rPr lang="en-US" sz="3000" b="1" dirty="0">
                <a:solidFill>
                  <a:srgbClr val="2D3843"/>
                </a:solidFill>
                <a:latin typeface="Calibri" pitchFamily="34" charset="0"/>
                <a:ea typeface="Calibri" pitchFamily="34" charset="-122"/>
                <a:cs typeface="Calibri" pitchFamily="34" charset="-120"/>
              </a:rPr>
              <a:t>Wyniki szczegółowe: 360 ostrzeżeń z Jetty</a:t>
            </a:r>
            <a:endParaRPr lang="en-US" sz="3000" dirty="0"/>
          </a:p>
        </p:txBody>
      </p:sp>
      <p:sp>
        <p:nvSpPr>
          <p:cNvPr id="3" name="Text 1"/>
          <p:cNvSpPr txBox="1"/>
          <p:nvPr/>
        </p:nvSpPr>
        <p:spPr>
          <a:xfrm>
            <a:off x="548640" y="274320"/>
            <a:ext cx="10058400" cy="274320"/>
          </a:xfrm>
          <a:prstGeom prst="rect">
            <a:avLst/>
          </a:prstGeom>
          <a:noFill/>
          <a:ln/>
        </p:spPr>
        <p:txBody>
          <a:bodyPr wrap="square" lIns="0" tIns="0" rIns="0" bIns="0" rtlCol="0" anchor="t"/>
          <a:lstStyle/>
          <a:p>
            <a:pPr marL="0" indent="0">
              <a:buNone/>
            </a:pPr>
            <a:r>
              <a:rPr lang="en-US" sz="1300" b="1" kern="0" spc="150" dirty="0">
                <a:solidFill>
                  <a:srgbClr val="3C5FA8"/>
                </a:solidFill>
                <a:latin typeface="Calibri" pitchFamily="34" charset="0"/>
                <a:ea typeface="Calibri" pitchFamily="34" charset="-122"/>
                <a:cs typeface="Calibri" pitchFamily="34" charset="-120"/>
              </a:rPr>
              <a:t>ZAPAS · NA PYTANIA</a:t>
            </a:r>
            <a:endParaRPr lang="en-US" sz="130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548640" y="1463040"/>
          <a:ext cx="11094415" cy="3944112"/>
        </p:xfrm>
        <a:graphic>
          <a:graphicData uri="http://schemas.openxmlformats.org/drawingml/2006/table">
            <a:tbl>
              <a:tblPr/>
              <a:tblGrid>
                <a:gridCol w="2057400">
                  <a:extLst>
                    <a:ext uri="{9D8B030D-6E8A-4147-A177-3AD203B41FA5}">
                      <a16:colId xmlns:a16="http://schemas.microsoft.com/office/drawing/2014/main" val="20000"/>
                    </a:ext>
                  </a:extLst>
                </a:gridCol>
                <a:gridCol w="1051560">
                  <a:extLst>
                    <a:ext uri="{9D8B030D-6E8A-4147-A177-3AD203B41FA5}">
                      <a16:colId xmlns:a16="http://schemas.microsoft.com/office/drawing/2014/main" val="20001"/>
                    </a:ext>
                  </a:extLst>
                </a:gridCol>
                <a:gridCol w="1051560">
                  <a:extLst>
                    <a:ext uri="{9D8B030D-6E8A-4147-A177-3AD203B41FA5}">
                      <a16:colId xmlns:a16="http://schemas.microsoft.com/office/drawing/2014/main" val="20002"/>
                    </a:ext>
                  </a:extLst>
                </a:gridCol>
                <a:gridCol w="914400">
                  <a:extLst>
                    <a:ext uri="{9D8B030D-6E8A-4147-A177-3AD203B41FA5}">
                      <a16:colId xmlns:a16="http://schemas.microsoft.com/office/drawing/2014/main" val="20003"/>
                    </a:ext>
                  </a:extLst>
                </a:gridCol>
                <a:gridCol w="1051560">
                  <a:extLst>
                    <a:ext uri="{9D8B030D-6E8A-4147-A177-3AD203B41FA5}">
                      <a16:colId xmlns:a16="http://schemas.microsoft.com/office/drawing/2014/main" val="20004"/>
                    </a:ext>
                  </a:extLst>
                </a:gridCol>
                <a:gridCol w="1234440">
                  <a:extLst>
                    <a:ext uri="{9D8B030D-6E8A-4147-A177-3AD203B41FA5}">
                      <a16:colId xmlns:a16="http://schemas.microsoft.com/office/drawing/2014/main" val="20005"/>
                    </a:ext>
                  </a:extLst>
                </a:gridCol>
                <a:gridCol w="1234440">
                  <a:extLst>
                    <a:ext uri="{9D8B030D-6E8A-4147-A177-3AD203B41FA5}">
                      <a16:colId xmlns:a16="http://schemas.microsoft.com/office/drawing/2014/main" val="20006"/>
                    </a:ext>
                  </a:extLst>
                </a:gridCol>
                <a:gridCol w="1234440">
                  <a:extLst>
                    <a:ext uri="{9D8B030D-6E8A-4147-A177-3AD203B41FA5}">
                      <a16:colId xmlns:a16="http://schemas.microsoft.com/office/drawing/2014/main" val="20007"/>
                    </a:ext>
                  </a:extLst>
                </a:gridCol>
                <a:gridCol w="1264615">
                  <a:extLst>
                    <a:ext uri="{9D8B030D-6E8A-4147-A177-3AD203B41FA5}">
                      <a16:colId xmlns:a16="http://schemas.microsoft.com/office/drawing/2014/main" val="20008"/>
                    </a:ext>
                  </a:extLst>
                </a:gridCol>
              </a:tblGrid>
              <a:tr h="384048">
                <a:tc>
                  <a:txBody>
                    <a:bodyPr/>
                    <a:lstStyle/>
                    <a:p>
                      <a:pPr marL="0" indent="0" algn="l">
                        <a:buNone/>
                      </a:pPr>
                      <a:r>
                        <a:rPr lang="en-US" sz="1300" b="1" dirty="0">
                          <a:solidFill>
                            <a:srgbClr val="FFFFFF"/>
                          </a:solidFill>
                          <a:latin typeface="Calibri" pitchFamily="34" charset="0"/>
                          <a:ea typeface="Calibri" pitchFamily="34" charset="-122"/>
                          <a:cs typeface="Calibri" pitchFamily="34" charset="-120"/>
                        </a:rPr>
                        <a:t>Model</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2D3843"/>
                    </a:solidFill>
                  </a:tcPr>
                </a:tc>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Precyzja</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2D3843"/>
                    </a:solidFill>
                  </a:tcPr>
                </a:tc>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Czułość</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2D3843"/>
                    </a:solidFill>
                  </a:tcPr>
                </a:tc>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F1</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2D3843"/>
                    </a:solidFill>
                  </a:tcPr>
                </a:tc>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Trafność</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2D3843"/>
                    </a:solidFill>
                  </a:tcPr>
                </a:tc>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Redukcja fałszywych</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2D3843"/>
                    </a:solidFill>
                  </a:tcPr>
                </a:tc>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Utracone prawdziwe</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2D3843"/>
                    </a:solidFill>
                  </a:tcPr>
                </a:tc>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Jedno­myślność</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2D3843"/>
                    </a:solidFill>
                  </a:tcPr>
                </a:tc>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Koszt [USD]</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2D3843"/>
                    </a:solidFill>
                  </a:tcPr>
                </a:tc>
                <a:extLst>
                  <a:ext uri="{0D108BD9-81ED-4DB2-BD59-A6C34878D82A}">
                    <a16:rowId xmlns:a16="http://schemas.microsoft.com/office/drawing/2014/main" val="10000"/>
                  </a:ext>
                </a:extLst>
              </a:tr>
              <a:tr h="384048">
                <a:tc>
                  <a:txBody>
                    <a:bodyPr/>
                    <a:lstStyle/>
                    <a:p>
                      <a:pPr marL="0" indent="0" algn="l">
                        <a:buNone/>
                      </a:pPr>
                      <a:r>
                        <a:rPr lang="en-US" sz="1300" b="1" dirty="0">
                          <a:solidFill>
                            <a:srgbClr val="2D3843"/>
                          </a:solidFill>
                          <a:latin typeface="Calibri" pitchFamily="34" charset="0"/>
                          <a:ea typeface="Calibri" pitchFamily="34" charset="-122"/>
                          <a:cs typeface="Calibri" pitchFamily="34" charset="-120"/>
                        </a:rPr>
                        <a:t>Claude Opus 5</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0,610</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1,000</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0,758</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0,744</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0,574</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0</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0,931</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0,1630</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84048">
                <a:tc>
                  <a:txBody>
                    <a:bodyPr/>
                    <a:lstStyle/>
                    <a:p>
                      <a:pPr marL="0" indent="0" algn="l">
                        <a:buNone/>
                      </a:pPr>
                      <a:r>
                        <a:rPr lang="en-US" sz="1300" b="1" dirty="0">
                          <a:solidFill>
                            <a:srgbClr val="2D3843"/>
                          </a:solidFill>
                          <a:latin typeface="Calibri" pitchFamily="34" charset="0"/>
                          <a:ea typeface="Calibri" pitchFamily="34" charset="-122"/>
                          <a:cs typeface="Calibri" pitchFamily="34" charset="-120"/>
                        </a:rPr>
                        <a:t>Claude Sonnet 5</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4F6F9"/>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0,601</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4F6F9"/>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0,993</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4F6F9"/>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0,749</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4F6F9"/>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0,733</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4F6F9"/>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0,560</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4F6F9"/>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1</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4F6F9"/>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0,917</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4F6F9"/>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0,0664</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4F6F9"/>
                    </a:solidFill>
                  </a:tcPr>
                </a:tc>
                <a:extLst>
                  <a:ext uri="{0D108BD9-81ED-4DB2-BD59-A6C34878D82A}">
                    <a16:rowId xmlns:a16="http://schemas.microsoft.com/office/drawing/2014/main" val="10002"/>
                  </a:ext>
                </a:extLst>
              </a:tr>
              <a:tr h="384048">
                <a:tc>
                  <a:txBody>
                    <a:bodyPr/>
                    <a:lstStyle/>
                    <a:p>
                      <a:pPr marL="0" indent="0" algn="l">
                        <a:buNone/>
                      </a:pPr>
                      <a:r>
                        <a:rPr lang="en-US" sz="1300" b="1" dirty="0">
                          <a:solidFill>
                            <a:srgbClr val="2D3843"/>
                          </a:solidFill>
                          <a:latin typeface="Calibri" pitchFamily="34" charset="0"/>
                          <a:ea typeface="Calibri" pitchFamily="34" charset="-122"/>
                          <a:cs typeface="Calibri" pitchFamily="34" charset="-120"/>
                        </a:rPr>
                        <a:t>GPT-5.6 Terra</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0,646</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0,951</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0,770</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0,772</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0,653</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7</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0,872</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0,0331</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84048">
                <a:tc>
                  <a:txBody>
                    <a:bodyPr/>
                    <a:lstStyle/>
                    <a:p>
                      <a:pPr marL="0" indent="0" algn="l">
                        <a:buNone/>
                      </a:pPr>
                      <a:r>
                        <a:rPr lang="en-US" sz="1300" b="1" dirty="0">
                          <a:solidFill>
                            <a:srgbClr val="2D3843"/>
                          </a:solidFill>
                          <a:latin typeface="Calibri" pitchFamily="34" charset="0"/>
                          <a:ea typeface="Calibri" pitchFamily="34" charset="-122"/>
                          <a:cs typeface="Calibri" pitchFamily="34" charset="-120"/>
                        </a:rPr>
                        <a:t>GPT-5.6 Luna</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4F6F9"/>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0,569</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4F6F9"/>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0,979</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4F6F9"/>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0,719</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4F6F9"/>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0,694</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4F6F9"/>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0,505</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4F6F9"/>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3</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4F6F9"/>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0,839</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4F6F9"/>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0,0030</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4F6F9"/>
                    </a:solidFill>
                  </a:tcPr>
                </a:tc>
                <a:extLst>
                  <a:ext uri="{0D108BD9-81ED-4DB2-BD59-A6C34878D82A}">
                    <a16:rowId xmlns:a16="http://schemas.microsoft.com/office/drawing/2014/main" val="10004"/>
                  </a:ext>
                </a:extLst>
              </a:tr>
              <a:tr h="384048">
                <a:tc>
                  <a:txBody>
                    <a:bodyPr/>
                    <a:lstStyle/>
                    <a:p>
                      <a:pPr marL="0" indent="0" algn="l">
                        <a:buNone/>
                      </a:pPr>
                      <a:r>
                        <a:rPr lang="en-US" sz="1300" b="1" dirty="0">
                          <a:solidFill>
                            <a:srgbClr val="2D3843"/>
                          </a:solidFill>
                          <a:latin typeface="Calibri" pitchFamily="34" charset="0"/>
                          <a:ea typeface="Calibri" pitchFamily="34" charset="-122"/>
                          <a:cs typeface="Calibri" pitchFamily="34" charset="-120"/>
                        </a:rPr>
                        <a:t>gpt-oss-120b</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0,615</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0,931</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0,740</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0,739</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0,611</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10</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0,858</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0,0009</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84048">
                <a:tc>
                  <a:txBody>
                    <a:bodyPr/>
                    <a:lstStyle/>
                    <a:p>
                      <a:pPr marL="0" indent="0" algn="l">
                        <a:buNone/>
                      </a:pPr>
                      <a:r>
                        <a:rPr lang="en-US" sz="1300" b="1" dirty="0">
                          <a:solidFill>
                            <a:srgbClr val="2D3843"/>
                          </a:solidFill>
                          <a:latin typeface="Calibri" pitchFamily="34" charset="0"/>
                          <a:ea typeface="Calibri" pitchFamily="34" charset="-122"/>
                          <a:cs typeface="Calibri" pitchFamily="34" charset="-120"/>
                        </a:rPr>
                        <a:t>gpt-oss-20b</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4F6F9"/>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0,671</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4F6F9"/>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0,750</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4F6F9"/>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0,708</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4F6F9"/>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0,753</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4F6F9"/>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0,755</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4F6F9"/>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36</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4F6F9"/>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0,764</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4F6F9"/>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0,0009</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4F6F9"/>
                    </a:solidFill>
                  </a:tcPr>
                </a:tc>
                <a:extLst>
                  <a:ext uri="{0D108BD9-81ED-4DB2-BD59-A6C34878D82A}">
                    <a16:rowId xmlns:a16="http://schemas.microsoft.com/office/drawing/2014/main" val="10006"/>
                  </a:ext>
                </a:extLst>
              </a:tr>
              <a:tr h="384048">
                <a:tc>
                  <a:txBody>
                    <a:bodyPr/>
                    <a:lstStyle/>
                    <a:p>
                      <a:pPr marL="0" indent="0" algn="l">
                        <a:buNone/>
                      </a:pPr>
                      <a:r>
                        <a:rPr lang="en-US" sz="1300" b="1" dirty="0">
                          <a:solidFill>
                            <a:srgbClr val="2D3843"/>
                          </a:solidFill>
                          <a:latin typeface="Calibri" pitchFamily="34" charset="0"/>
                          <a:ea typeface="Calibri" pitchFamily="34" charset="-122"/>
                          <a:cs typeface="Calibri" pitchFamily="34" charset="-120"/>
                        </a:rPr>
                        <a:t>Qwen3.5 9B</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0,610</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0,618</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0,614</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0,689</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0,736</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55</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0,561</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lokalnie</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384048">
                <a:tc>
                  <a:txBody>
                    <a:bodyPr/>
                    <a:lstStyle/>
                    <a:p>
                      <a:pPr marL="0" indent="0" algn="l">
                        <a:buNone/>
                      </a:pPr>
                      <a:r>
                        <a:rPr lang="en-US" sz="1300" i="1" dirty="0">
                          <a:solidFill>
                            <a:srgbClr val="2D3843"/>
                          </a:solidFill>
                          <a:latin typeface="Calibri" pitchFamily="34" charset="0"/>
                          <a:ea typeface="Calibri" pitchFamily="34" charset="-122"/>
                          <a:cs typeface="Calibri" pitchFamily="34" charset="-120"/>
                        </a:rPr>
                        <a:t>Surowy raport</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4F6F9"/>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0,400</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4F6F9"/>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1,000</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4F6F9"/>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0,571</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4F6F9"/>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0,400</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4F6F9"/>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0,000</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4F6F9"/>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0</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4F6F9"/>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4F6F9"/>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4F6F9"/>
                    </a:solidFill>
                  </a:tcPr>
                </a:tc>
                <a:extLst>
                  <a:ext uri="{0D108BD9-81ED-4DB2-BD59-A6C34878D82A}">
                    <a16:rowId xmlns:a16="http://schemas.microsoft.com/office/drawing/2014/main" val="10008"/>
                  </a:ext>
                </a:extLst>
              </a:tr>
              <a:tr h="384048">
                <a:tc>
                  <a:txBody>
                    <a:bodyPr/>
                    <a:lstStyle/>
                    <a:p>
                      <a:pPr marL="0" indent="0" algn="l">
                        <a:buNone/>
                      </a:pPr>
                      <a:r>
                        <a:rPr lang="en-US" sz="1300" i="1" dirty="0">
                          <a:solidFill>
                            <a:srgbClr val="2D3843"/>
                          </a:solidFill>
                          <a:latin typeface="Calibri" pitchFamily="34" charset="0"/>
                          <a:ea typeface="Calibri" pitchFamily="34" charset="-122"/>
                          <a:cs typeface="Calibri" pitchFamily="34" charset="-120"/>
                        </a:rPr>
                        <a:t>Klasyfikator naiwny</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0,000</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0,000</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0,600</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1,000</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144</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D3843"/>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bl>
          </a:graphicData>
        </a:graphic>
      </p:graphicFrame>
      <p:sp>
        <p:nvSpPr>
          <p:cNvPr id="5" name="Text 2"/>
          <p:cNvSpPr txBox="1"/>
          <p:nvPr/>
        </p:nvSpPr>
        <p:spPr>
          <a:xfrm>
            <a:off x="548640" y="5376672"/>
            <a:ext cx="11094415" cy="329184"/>
          </a:xfrm>
          <a:prstGeom prst="rect">
            <a:avLst/>
          </a:prstGeom>
          <a:noFill/>
          <a:ln/>
        </p:spPr>
        <p:txBody>
          <a:bodyPr wrap="square" lIns="0" tIns="0" rIns="0" bIns="0" rtlCol="0" anchor="t"/>
          <a:lstStyle/>
          <a:p>
            <a:pPr marL="0" indent="0">
              <a:buNone/>
            </a:pPr>
            <a:r>
              <a:rPr lang="en-US" sz="1200" dirty="0">
                <a:solidFill>
                  <a:srgbClr val="525C69"/>
                </a:solidFill>
                <a:latin typeface="Calibri" pitchFamily="34" charset="0"/>
                <a:ea typeface="Calibri" pitchFamily="34" charset="-122"/>
                <a:cs typeface="Calibri" pitchFamily="34" charset="-120"/>
              </a:rPr>
              <a:t>Werdykt większościowy z trzech powtórzeń. Koszt: trzy wywołania na jedno ostrzeżenie, według cennika z dnia uruchomienia; kosztu sprzętu i energii dla Qwena nie mierzono. Tabele 6.1–6.6 w pracy.</a:t>
            </a:r>
            <a:endParaRPr lang="en-US" sz="1200" dirty="0"/>
          </a:p>
        </p:txBody>
      </p:sp>
      <p:sp>
        <p:nvSpPr>
          <p:cNvPr id="7" name="Text 3"/>
          <p:cNvSpPr txBox="1"/>
          <p:nvPr/>
        </p:nvSpPr>
        <p:spPr>
          <a:xfrm>
            <a:off x="10725912" y="6382512"/>
            <a:ext cx="914400" cy="237744"/>
          </a:xfrm>
          <a:prstGeom prst="rect">
            <a:avLst/>
          </a:prstGeom>
          <a:noFill/>
          <a:ln/>
        </p:spPr>
        <p:txBody>
          <a:bodyPr wrap="square" lIns="0" tIns="0" rIns="0" bIns="0" rtlCol="0" anchor="t"/>
          <a:lstStyle/>
          <a:p>
            <a:pPr marL="0" indent="0" algn="r">
              <a:buNone/>
            </a:pPr>
            <a:r>
              <a:rPr lang="en-US" sz="1100" dirty="0">
                <a:solidFill>
                  <a:srgbClr val="525C69"/>
                </a:solidFill>
                <a:latin typeface="Calibri" pitchFamily="34" charset="0"/>
                <a:ea typeface="Calibri" pitchFamily="34" charset="-122"/>
                <a:cs typeface="Calibri" pitchFamily="34" charset="-120"/>
              </a:rPr>
              <a:t>Z1</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566928"/>
            <a:ext cx="11094415" cy="731520"/>
          </a:xfrm>
          <a:prstGeom prst="rect">
            <a:avLst/>
          </a:prstGeom>
          <a:noFill/>
          <a:ln/>
        </p:spPr>
        <p:txBody>
          <a:bodyPr wrap="square" lIns="0" tIns="0" rIns="0" bIns="0" rtlCol="0" anchor="t"/>
          <a:lstStyle/>
          <a:p>
            <a:pPr marL="0" indent="0" algn="l">
              <a:buNone/>
            </a:pPr>
            <a:r>
              <a:rPr lang="en-US" sz="3000" b="1" dirty="0">
                <a:solidFill>
                  <a:srgbClr val="2D3843"/>
                </a:solidFill>
                <a:latin typeface="Calibri" pitchFamily="34" charset="0"/>
                <a:ea typeface="Calibri" pitchFamily="34" charset="-122"/>
                <a:cs typeface="Calibri" pitchFamily="34" charset="-120"/>
              </a:rPr>
              <a:t>Dlaczego losuję całe reguły</a:t>
            </a:r>
            <a:endParaRPr lang="en-US" sz="3000" dirty="0"/>
          </a:p>
        </p:txBody>
      </p:sp>
      <p:sp>
        <p:nvSpPr>
          <p:cNvPr id="3" name="Text 1"/>
          <p:cNvSpPr txBox="1"/>
          <p:nvPr/>
        </p:nvSpPr>
        <p:spPr>
          <a:xfrm>
            <a:off x="548640" y="274320"/>
            <a:ext cx="10058400" cy="274320"/>
          </a:xfrm>
          <a:prstGeom prst="rect">
            <a:avLst/>
          </a:prstGeom>
          <a:noFill/>
          <a:ln/>
        </p:spPr>
        <p:txBody>
          <a:bodyPr wrap="square" lIns="0" tIns="0" rIns="0" bIns="0" rtlCol="0" anchor="t"/>
          <a:lstStyle/>
          <a:p>
            <a:pPr marL="0" indent="0">
              <a:buNone/>
            </a:pPr>
            <a:r>
              <a:rPr lang="en-US" sz="1300" b="1" kern="0" spc="150" dirty="0">
                <a:solidFill>
                  <a:srgbClr val="3C5FA8"/>
                </a:solidFill>
                <a:latin typeface="Calibri" pitchFamily="34" charset="0"/>
                <a:ea typeface="Calibri" pitchFamily="34" charset="-122"/>
                <a:cs typeface="Calibri" pitchFamily="34" charset="-120"/>
              </a:rPr>
              <a:t>ZAPAS · NA PYTANIA</a:t>
            </a:r>
            <a:endParaRPr lang="en-US" sz="1300" dirty="0"/>
          </a:p>
        </p:txBody>
      </p:sp>
      <p:sp>
        <p:nvSpPr>
          <p:cNvPr id="4" name="Shape 2"/>
          <p:cNvSpPr/>
          <p:nvPr/>
        </p:nvSpPr>
        <p:spPr>
          <a:xfrm>
            <a:off x="548640" y="1527048"/>
            <a:ext cx="438912" cy="438912"/>
          </a:xfrm>
          <a:prstGeom prst="ellipse">
            <a:avLst/>
          </a:prstGeom>
          <a:solidFill>
            <a:srgbClr val="3C5FA8"/>
          </a:solidFill>
          <a:ln w="12700">
            <a:solidFill>
              <a:srgbClr val="3C5FA8"/>
            </a:solidFill>
            <a:prstDash val="solid"/>
          </a:ln>
        </p:spPr>
        <p:txBody>
          <a:bodyPr/>
          <a:lstStyle/>
          <a:p>
            <a:endParaRPr lang="pl-PL"/>
          </a:p>
        </p:txBody>
      </p:sp>
      <p:pic>
        <p:nvPicPr>
          <p:cNvPr id="5" name="Image 0" descr="preencoded.png"/>
          <p:cNvPicPr>
            <a:picLocks noChangeAspect="1"/>
          </p:cNvPicPr>
          <p:nvPr/>
        </p:nvPicPr>
        <p:blipFill>
          <a:blip r:embed="rId3"/>
          <a:stretch>
            <a:fillRect/>
          </a:stretch>
        </p:blipFill>
        <p:spPr>
          <a:xfrm>
            <a:off x="649590" y="1627998"/>
            <a:ext cx="237012" cy="237012"/>
          </a:xfrm>
          <a:prstGeom prst="rect">
            <a:avLst/>
          </a:prstGeom>
        </p:spPr>
      </p:pic>
      <p:sp>
        <p:nvSpPr>
          <p:cNvPr id="6" name="Text 3"/>
          <p:cNvSpPr txBox="1"/>
          <p:nvPr/>
        </p:nvSpPr>
        <p:spPr>
          <a:xfrm>
            <a:off x="1170432" y="1389888"/>
            <a:ext cx="4617720" cy="731520"/>
          </a:xfrm>
          <a:prstGeom prst="rect">
            <a:avLst/>
          </a:prstGeom>
          <a:noFill/>
          <a:ln/>
        </p:spPr>
        <p:txBody>
          <a:bodyPr wrap="square" lIns="0" tIns="0" rIns="0" bIns="0" rtlCol="0" anchor="ctr"/>
          <a:lstStyle/>
          <a:p>
            <a:pPr marL="0" indent="0">
              <a:buNone/>
            </a:pPr>
            <a:r>
              <a:rPr lang="en-US" sz="1350" dirty="0">
                <a:solidFill>
                  <a:srgbClr val="2D3843"/>
                </a:solidFill>
                <a:latin typeface="Calibri" pitchFamily="34" charset="0"/>
                <a:ea typeface="Calibri" pitchFamily="34" charset="-122"/>
                <a:cs typeface="Calibri" pitchFamily="34" charset="-120"/>
              </a:rPr>
              <a:t>360 ostrzeżeń, ale tylko 123 reguły; ICC etykiety w obrębie reguły: 0,617</a:t>
            </a:r>
            <a:endParaRPr lang="en-US" sz="1350" dirty="0"/>
          </a:p>
        </p:txBody>
      </p:sp>
      <p:sp>
        <p:nvSpPr>
          <p:cNvPr id="7" name="Shape 4"/>
          <p:cNvSpPr/>
          <p:nvPr/>
        </p:nvSpPr>
        <p:spPr>
          <a:xfrm>
            <a:off x="548640" y="2395728"/>
            <a:ext cx="438912" cy="438912"/>
          </a:xfrm>
          <a:prstGeom prst="ellipse">
            <a:avLst/>
          </a:prstGeom>
          <a:solidFill>
            <a:srgbClr val="3C5FA8"/>
          </a:solidFill>
          <a:ln w="12700">
            <a:solidFill>
              <a:srgbClr val="3C5FA8"/>
            </a:solidFill>
            <a:prstDash val="solid"/>
          </a:ln>
        </p:spPr>
        <p:txBody>
          <a:bodyPr/>
          <a:lstStyle/>
          <a:p>
            <a:endParaRPr lang="pl-PL"/>
          </a:p>
        </p:txBody>
      </p:sp>
      <p:pic>
        <p:nvPicPr>
          <p:cNvPr id="8" name="Image 1" descr="preencoded.png"/>
          <p:cNvPicPr>
            <a:picLocks noChangeAspect="1"/>
          </p:cNvPicPr>
          <p:nvPr/>
        </p:nvPicPr>
        <p:blipFill>
          <a:blip r:embed="rId4"/>
          <a:stretch>
            <a:fillRect/>
          </a:stretch>
        </p:blipFill>
        <p:spPr>
          <a:xfrm>
            <a:off x="649590" y="2496678"/>
            <a:ext cx="237012" cy="237012"/>
          </a:xfrm>
          <a:prstGeom prst="rect">
            <a:avLst/>
          </a:prstGeom>
        </p:spPr>
      </p:pic>
      <p:sp>
        <p:nvSpPr>
          <p:cNvPr id="9" name="Text 5"/>
          <p:cNvSpPr txBox="1"/>
          <p:nvPr/>
        </p:nvSpPr>
        <p:spPr>
          <a:xfrm>
            <a:off x="1170432" y="2258568"/>
            <a:ext cx="4617720" cy="731520"/>
          </a:xfrm>
          <a:prstGeom prst="rect">
            <a:avLst/>
          </a:prstGeom>
          <a:noFill/>
          <a:ln/>
        </p:spPr>
        <p:txBody>
          <a:bodyPr wrap="square" lIns="0" tIns="0" rIns="0" bIns="0" rtlCol="0" anchor="ctr"/>
          <a:lstStyle/>
          <a:p>
            <a:pPr marL="0" indent="0">
              <a:buNone/>
            </a:pPr>
            <a:r>
              <a:rPr lang="en-US" sz="1350" dirty="0">
                <a:solidFill>
                  <a:srgbClr val="2D3843"/>
                </a:solidFill>
                <a:latin typeface="Calibri" pitchFamily="34" charset="0"/>
                <a:ea typeface="Calibri" pitchFamily="34" charset="-122"/>
                <a:cs typeface="Calibri" pitchFamily="34" charset="-120"/>
              </a:rPr>
              <a:t>połowę ostrzeżeń SpotBugs dają 4 z 42 reguł; Error Prone 5 z 32; SonarQube 6 z 49</a:t>
            </a:r>
            <a:endParaRPr lang="en-US" sz="1350" dirty="0"/>
          </a:p>
        </p:txBody>
      </p:sp>
      <p:sp>
        <p:nvSpPr>
          <p:cNvPr id="10" name="Shape 6"/>
          <p:cNvSpPr/>
          <p:nvPr/>
        </p:nvSpPr>
        <p:spPr>
          <a:xfrm>
            <a:off x="548640" y="3264408"/>
            <a:ext cx="438912" cy="438912"/>
          </a:xfrm>
          <a:prstGeom prst="ellipse">
            <a:avLst/>
          </a:prstGeom>
          <a:solidFill>
            <a:srgbClr val="3C5FA8"/>
          </a:solidFill>
          <a:ln w="12700">
            <a:solidFill>
              <a:srgbClr val="3C5FA8"/>
            </a:solidFill>
            <a:prstDash val="solid"/>
          </a:ln>
        </p:spPr>
        <p:txBody>
          <a:bodyPr/>
          <a:lstStyle/>
          <a:p>
            <a:endParaRPr lang="pl-PL"/>
          </a:p>
        </p:txBody>
      </p:sp>
      <p:pic>
        <p:nvPicPr>
          <p:cNvPr id="11" name="Image 2" descr="preencoded.png"/>
          <p:cNvPicPr>
            <a:picLocks noChangeAspect="1"/>
          </p:cNvPicPr>
          <p:nvPr/>
        </p:nvPicPr>
        <p:blipFill>
          <a:blip r:embed="rId5"/>
          <a:stretch>
            <a:fillRect/>
          </a:stretch>
        </p:blipFill>
        <p:spPr>
          <a:xfrm>
            <a:off x="649590" y="3365358"/>
            <a:ext cx="237012" cy="237012"/>
          </a:xfrm>
          <a:prstGeom prst="rect">
            <a:avLst/>
          </a:prstGeom>
        </p:spPr>
      </p:pic>
      <p:sp>
        <p:nvSpPr>
          <p:cNvPr id="12" name="Text 7"/>
          <p:cNvSpPr txBox="1"/>
          <p:nvPr/>
        </p:nvSpPr>
        <p:spPr>
          <a:xfrm>
            <a:off x="1170432" y="3127248"/>
            <a:ext cx="4617720" cy="731520"/>
          </a:xfrm>
          <a:prstGeom prst="rect">
            <a:avLst/>
          </a:prstGeom>
          <a:noFill/>
          <a:ln/>
        </p:spPr>
        <p:txBody>
          <a:bodyPr wrap="square" lIns="0" tIns="0" rIns="0" bIns="0" rtlCol="0" anchor="ctr"/>
          <a:lstStyle/>
          <a:p>
            <a:pPr marL="0" indent="0">
              <a:buNone/>
            </a:pPr>
            <a:r>
              <a:rPr lang="en-US" sz="1350" dirty="0">
                <a:solidFill>
                  <a:srgbClr val="2D3843"/>
                </a:solidFill>
                <a:latin typeface="Calibri" pitchFamily="34" charset="0"/>
                <a:ea typeface="Calibri" pitchFamily="34" charset="-122"/>
                <a:cs typeface="Calibri" pitchFamily="34" charset="-120"/>
              </a:rPr>
              <a:t>przedziały 95%: bootstrap, 10 000 losowań całych reguł osobno w każdym narzędziu, bez korekty na wielokrotność</a:t>
            </a:r>
            <a:endParaRPr lang="en-US" sz="1350" dirty="0"/>
          </a:p>
        </p:txBody>
      </p:sp>
      <p:sp>
        <p:nvSpPr>
          <p:cNvPr id="13" name="Shape 8"/>
          <p:cNvSpPr/>
          <p:nvPr/>
        </p:nvSpPr>
        <p:spPr>
          <a:xfrm>
            <a:off x="548640" y="4133088"/>
            <a:ext cx="438912" cy="438912"/>
          </a:xfrm>
          <a:prstGeom prst="ellipse">
            <a:avLst/>
          </a:prstGeom>
          <a:solidFill>
            <a:srgbClr val="3C5FA8"/>
          </a:solidFill>
          <a:ln w="12700">
            <a:solidFill>
              <a:srgbClr val="3C5FA8"/>
            </a:solidFill>
            <a:prstDash val="solid"/>
          </a:ln>
        </p:spPr>
        <p:txBody>
          <a:bodyPr/>
          <a:lstStyle/>
          <a:p>
            <a:endParaRPr lang="pl-PL"/>
          </a:p>
        </p:txBody>
      </p:sp>
      <p:pic>
        <p:nvPicPr>
          <p:cNvPr id="14" name="Image 3" descr="preencoded.png"/>
          <p:cNvPicPr>
            <a:picLocks noChangeAspect="1"/>
          </p:cNvPicPr>
          <p:nvPr/>
        </p:nvPicPr>
        <p:blipFill>
          <a:blip r:embed="rId6"/>
          <a:stretch>
            <a:fillRect/>
          </a:stretch>
        </p:blipFill>
        <p:spPr>
          <a:xfrm>
            <a:off x="649590" y="4234038"/>
            <a:ext cx="237012" cy="237012"/>
          </a:xfrm>
          <a:prstGeom prst="rect">
            <a:avLst/>
          </a:prstGeom>
        </p:spPr>
      </p:pic>
      <p:sp>
        <p:nvSpPr>
          <p:cNvPr id="15" name="Text 9"/>
          <p:cNvSpPr txBox="1"/>
          <p:nvPr/>
        </p:nvSpPr>
        <p:spPr>
          <a:xfrm>
            <a:off x="1170432" y="3995928"/>
            <a:ext cx="4617720" cy="731520"/>
          </a:xfrm>
          <a:prstGeom prst="rect">
            <a:avLst/>
          </a:prstGeom>
          <a:noFill/>
          <a:ln/>
        </p:spPr>
        <p:txBody>
          <a:bodyPr wrap="square" lIns="0" tIns="0" rIns="0" bIns="0" rtlCol="0" anchor="ctr"/>
          <a:lstStyle/>
          <a:p>
            <a:pPr marL="0" indent="0">
              <a:buNone/>
            </a:pPr>
            <a:r>
              <a:rPr lang="en-US" sz="1350" dirty="0">
                <a:solidFill>
                  <a:srgbClr val="2D3843"/>
                </a:solidFill>
                <a:latin typeface="Calibri" pitchFamily="34" charset="0"/>
                <a:ea typeface="Calibri" pitchFamily="34" charset="-122"/>
                <a:cs typeface="Calibri" pitchFamily="34" charset="-120"/>
              </a:rPr>
              <a:t>korekta Holma, 22 testy: Q Cochrana i 7 porównań z naiwnym (H2), po 7 w H4 i H6; permutacje po regułach (20 000)</a:t>
            </a:r>
            <a:endParaRPr lang="en-US" sz="1350" dirty="0"/>
          </a:p>
        </p:txBody>
      </p:sp>
      <p:sp>
        <p:nvSpPr>
          <p:cNvPr id="16" name="Shape 10"/>
          <p:cNvSpPr/>
          <p:nvPr/>
        </p:nvSpPr>
        <p:spPr>
          <a:xfrm>
            <a:off x="548640" y="5001768"/>
            <a:ext cx="438912" cy="438912"/>
          </a:xfrm>
          <a:prstGeom prst="ellipse">
            <a:avLst/>
          </a:prstGeom>
          <a:solidFill>
            <a:srgbClr val="3C5FA8"/>
          </a:solidFill>
          <a:ln w="12700">
            <a:solidFill>
              <a:srgbClr val="3C5FA8"/>
            </a:solidFill>
            <a:prstDash val="solid"/>
          </a:ln>
        </p:spPr>
        <p:txBody>
          <a:bodyPr/>
          <a:lstStyle/>
          <a:p>
            <a:endParaRPr lang="pl-PL"/>
          </a:p>
        </p:txBody>
      </p:sp>
      <p:pic>
        <p:nvPicPr>
          <p:cNvPr id="17" name="Image 4" descr="preencoded.png"/>
          <p:cNvPicPr>
            <a:picLocks noChangeAspect="1"/>
          </p:cNvPicPr>
          <p:nvPr/>
        </p:nvPicPr>
        <p:blipFill>
          <a:blip r:embed="rId7"/>
          <a:stretch>
            <a:fillRect/>
          </a:stretch>
        </p:blipFill>
        <p:spPr>
          <a:xfrm>
            <a:off x="649590" y="5102718"/>
            <a:ext cx="237012" cy="237012"/>
          </a:xfrm>
          <a:prstGeom prst="rect">
            <a:avLst/>
          </a:prstGeom>
        </p:spPr>
      </p:pic>
      <p:sp>
        <p:nvSpPr>
          <p:cNvPr id="18" name="Text 11"/>
          <p:cNvSpPr txBox="1"/>
          <p:nvPr/>
        </p:nvSpPr>
        <p:spPr>
          <a:xfrm>
            <a:off x="1170432" y="4864608"/>
            <a:ext cx="4617720" cy="731520"/>
          </a:xfrm>
          <a:prstGeom prst="rect">
            <a:avLst/>
          </a:prstGeom>
          <a:noFill/>
          <a:ln/>
        </p:spPr>
        <p:txBody>
          <a:bodyPr wrap="square" lIns="0" tIns="0" rIns="0" bIns="0" rtlCol="0" anchor="ctr"/>
          <a:lstStyle/>
          <a:p>
            <a:pPr marL="0" indent="0">
              <a:buNone/>
            </a:pPr>
            <a:r>
              <a:rPr lang="en-US" sz="1350" dirty="0">
                <a:solidFill>
                  <a:srgbClr val="2D3843"/>
                </a:solidFill>
                <a:latin typeface="Calibri" pitchFamily="34" charset="0"/>
                <a:ea typeface="Calibri" pitchFamily="34" charset="-122"/>
                <a:cs typeface="Calibri" pitchFamily="34" charset="-120"/>
              </a:rPr>
              <a:t>H1 i H3 rozstrzygają przedziały ufności, H2, H4 i H6 wartości p po korekcie Holma</a:t>
            </a:r>
            <a:endParaRPr lang="en-US" sz="1350" dirty="0"/>
          </a:p>
        </p:txBody>
      </p:sp>
      <p:graphicFrame>
        <p:nvGraphicFramePr>
          <p:cNvPr id="19" name="Chart 0" descr="Skumulowany udział ostrzeżeń w kolejnych regułach dla trzech narzędzi"/>
          <p:cNvGraphicFramePr/>
          <p:nvPr/>
        </p:nvGraphicFramePr>
        <p:xfrm>
          <a:off x="5806440" y="1463040"/>
          <a:ext cx="5852160" cy="4069080"/>
        </p:xfrm>
        <a:graphic>
          <a:graphicData uri="http://schemas.openxmlformats.org/drawingml/2006/chart">
            <c:chart xmlns:c="http://schemas.openxmlformats.org/drawingml/2006/chart" xmlns:r="http://schemas.openxmlformats.org/officeDocument/2006/relationships" r:id="rId8"/>
          </a:graphicData>
        </a:graphic>
      </p:graphicFrame>
      <p:sp>
        <p:nvSpPr>
          <p:cNvPr id="20" name="Shape 12"/>
          <p:cNvSpPr/>
          <p:nvPr/>
        </p:nvSpPr>
        <p:spPr>
          <a:xfrm>
            <a:off x="6391656" y="3456889"/>
            <a:ext cx="5032858" cy="0"/>
          </a:xfrm>
          <a:prstGeom prst="line">
            <a:avLst/>
          </a:prstGeom>
          <a:noFill/>
          <a:ln w="15875">
            <a:solidFill>
              <a:srgbClr val="C0392B"/>
            </a:solidFill>
            <a:prstDash val="dash"/>
          </a:ln>
        </p:spPr>
        <p:txBody>
          <a:bodyPr/>
          <a:lstStyle/>
          <a:p>
            <a:endParaRPr lang="pl-PL"/>
          </a:p>
        </p:txBody>
      </p:sp>
      <p:sp>
        <p:nvSpPr>
          <p:cNvPr id="21" name="Text 13"/>
          <p:cNvSpPr txBox="1"/>
          <p:nvPr/>
        </p:nvSpPr>
        <p:spPr>
          <a:xfrm>
            <a:off x="9961474" y="3493465"/>
            <a:ext cx="1417320" cy="237744"/>
          </a:xfrm>
          <a:prstGeom prst="rect">
            <a:avLst/>
          </a:prstGeom>
          <a:noFill/>
          <a:ln/>
        </p:spPr>
        <p:txBody>
          <a:bodyPr wrap="square" lIns="0" tIns="0" rIns="0" bIns="0" rtlCol="0" anchor="t"/>
          <a:lstStyle/>
          <a:p>
            <a:pPr marL="0" indent="0" algn="r">
              <a:buNone/>
            </a:pPr>
            <a:r>
              <a:rPr lang="en-US" sz="1200" b="1" dirty="0">
                <a:solidFill>
                  <a:srgbClr val="C0392B"/>
                </a:solidFill>
                <a:latin typeface="Calibri" pitchFamily="34" charset="0"/>
                <a:ea typeface="Calibri" pitchFamily="34" charset="-122"/>
                <a:cs typeface="Calibri" pitchFamily="34" charset="-120"/>
              </a:rPr>
              <a:t>połowa ostrzeżeń</a:t>
            </a:r>
            <a:endParaRPr lang="en-US" sz="1200" dirty="0"/>
          </a:p>
        </p:txBody>
      </p:sp>
      <p:sp>
        <p:nvSpPr>
          <p:cNvPr id="22" name="Text 14"/>
          <p:cNvSpPr txBox="1"/>
          <p:nvPr/>
        </p:nvSpPr>
        <p:spPr>
          <a:xfrm>
            <a:off x="5806440" y="5550408"/>
            <a:ext cx="5852160" cy="256032"/>
          </a:xfrm>
          <a:prstGeom prst="rect">
            <a:avLst/>
          </a:prstGeom>
          <a:noFill/>
          <a:ln/>
        </p:spPr>
        <p:txBody>
          <a:bodyPr wrap="square" lIns="0" tIns="0" rIns="0" bIns="0" rtlCol="0" anchor="t"/>
          <a:lstStyle/>
          <a:p>
            <a:pPr marL="0" indent="0">
              <a:buNone/>
            </a:pPr>
            <a:r>
              <a:rPr lang="en-US" sz="1200" dirty="0">
                <a:solidFill>
                  <a:srgbClr val="525C69"/>
                </a:solidFill>
                <a:latin typeface="Calibri" pitchFamily="34" charset="0"/>
                <a:ea typeface="Calibri" pitchFamily="34" charset="-122"/>
                <a:cs typeface="Calibri" pitchFamily="34" charset="-120"/>
              </a:rPr>
              <a:t>Skumulowany udział ostrzeżeń w kolejnych regułach, jak na rysunku 5.2 w pracy</a:t>
            </a:r>
            <a:endParaRPr lang="en-US" sz="1200" dirty="0"/>
          </a:p>
        </p:txBody>
      </p:sp>
      <p:sp>
        <p:nvSpPr>
          <p:cNvPr id="24" name="Text 15"/>
          <p:cNvSpPr txBox="1"/>
          <p:nvPr/>
        </p:nvSpPr>
        <p:spPr>
          <a:xfrm>
            <a:off x="10725912" y="6382512"/>
            <a:ext cx="914400" cy="237744"/>
          </a:xfrm>
          <a:prstGeom prst="rect">
            <a:avLst/>
          </a:prstGeom>
          <a:noFill/>
          <a:ln/>
        </p:spPr>
        <p:txBody>
          <a:bodyPr wrap="square" lIns="0" tIns="0" rIns="0" bIns="0" rtlCol="0" anchor="t"/>
          <a:lstStyle/>
          <a:p>
            <a:pPr marL="0" indent="0" algn="r">
              <a:buNone/>
            </a:pPr>
            <a:r>
              <a:rPr lang="en-US" sz="1100" dirty="0">
                <a:solidFill>
                  <a:srgbClr val="525C69"/>
                </a:solidFill>
                <a:latin typeface="Calibri" pitchFamily="34" charset="0"/>
                <a:ea typeface="Calibri" pitchFamily="34" charset="-122"/>
                <a:cs typeface="Calibri" pitchFamily="34" charset="-120"/>
              </a:rPr>
              <a:t>Z2</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566928"/>
            <a:ext cx="11094415" cy="731520"/>
          </a:xfrm>
          <a:prstGeom prst="rect">
            <a:avLst/>
          </a:prstGeom>
          <a:noFill/>
          <a:ln/>
        </p:spPr>
        <p:txBody>
          <a:bodyPr wrap="square" lIns="0" tIns="0" rIns="0" bIns="0" rtlCol="0" anchor="t"/>
          <a:lstStyle/>
          <a:p>
            <a:pPr marL="0" indent="0" algn="l">
              <a:buNone/>
            </a:pPr>
            <a:r>
              <a:rPr lang="en-US" sz="3000" b="1" dirty="0">
                <a:solidFill>
                  <a:srgbClr val="2D3843"/>
                </a:solidFill>
                <a:latin typeface="Calibri" pitchFamily="34" charset="0"/>
                <a:ea typeface="Calibri" pitchFamily="34" charset="-122"/>
                <a:cs typeface="Calibri" pitchFamily="34" charset="-120"/>
              </a:rPr>
              <a:t>Prompt i odpowiedź modelu</a:t>
            </a:r>
            <a:endParaRPr lang="en-US" sz="3000" dirty="0"/>
          </a:p>
        </p:txBody>
      </p:sp>
      <p:sp>
        <p:nvSpPr>
          <p:cNvPr id="3" name="Text 1"/>
          <p:cNvSpPr txBox="1"/>
          <p:nvPr/>
        </p:nvSpPr>
        <p:spPr>
          <a:xfrm>
            <a:off x="548640" y="274320"/>
            <a:ext cx="10058400" cy="274320"/>
          </a:xfrm>
          <a:prstGeom prst="rect">
            <a:avLst/>
          </a:prstGeom>
          <a:noFill/>
          <a:ln/>
        </p:spPr>
        <p:txBody>
          <a:bodyPr wrap="square" lIns="0" tIns="0" rIns="0" bIns="0" rtlCol="0" anchor="t"/>
          <a:lstStyle/>
          <a:p>
            <a:pPr marL="0" indent="0">
              <a:buNone/>
            </a:pPr>
            <a:r>
              <a:rPr lang="en-US" sz="1300" b="1" kern="0" spc="150" dirty="0">
                <a:solidFill>
                  <a:srgbClr val="3C5FA8"/>
                </a:solidFill>
                <a:latin typeface="Calibri" pitchFamily="34" charset="0"/>
                <a:ea typeface="Calibri" pitchFamily="34" charset="-122"/>
                <a:cs typeface="Calibri" pitchFamily="34" charset="-120"/>
              </a:rPr>
              <a:t>ZAPAS · NA PYTANIA</a:t>
            </a:r>
            <a:endParaRPr lang="en-US" sz="1300" dirty="0"/>
          </a:p>
        </p:txBody>
      </p:sp>
      <p:sp>
        <p:nvSpPr>
          <p:cNvPr id="4" name="Shape 2"/>
          <p:cNvSpPr/>
          <p:nvPr/>
        </p:nvSpPr>
        <p:spPr>
          <a:xfrm>
            <a:off x="548640" y="1417320"/>
            <a:ext cx="3246120" cy="3794760"/>
          </a:xfrm>
          <a:prstGeom prst="roundRect">
            <a:avLst>
              <a:gd name="adj" fmla="val 2254"/>
            </a:avLst>
          </a:prstGeom>
          <a:solidFill>
            <a:srgbClr val="F4F6F9"/>
          </a:solidFill>
          <a:ln w="12700">
            <a:solidFill>
              <a:srgbClr val="F4F6F9"/>
            </a:solidFill>
            <a:prstDash val="solid"/>
          </a:ln>
        </p:spPr>
        <p:txBody>
          <a:bodyPr/>
          <a:lstStyle/>
          <a:p>
            <a:endParaRPr lang="pl-PL"/>
          </a:p>
        </p:txBody>
      </p:sp>
      <p:sp>
        <p:nvSpPr>
          <p:cNvPr id="5" name="Text 3"/>
          <p:cNvSpPr txBox="1"/>
          <p:nvPr/>
        </p:nvSpPr>
        <p:spPr>
          <a:xfrm>
            <a:off x="749808" y="1554480"/>
            <a:ext cx="2834640" cy="329184"/>
          </a:xfrm>
          <a:prstGeom prst="rect">
            <a:avLst/>
          </a:prstGeom>
          <a:noFill/>
          <a:ln/>
        </p:spPr>
        <p:txBody>
          <a:bodyPr wrap="square" lIns="0" tIns="0" rIns="0" bIns="0" rtlCol="0" anchor="t"/>
          <a:lstStyle/>
          <a:p>
            <a:pPr marL="0" indent="0">
              <a:buNone/>
            </a:pPr>
            <a:r>
              <a:rPr lang="en-US" sz="1600" b="1" dirty="0">
                <a:solidFill>
                  <a:srgbClr val="2D3843"/>
                </a:solidFill>
                <a:latin typeface="Calibri" pitchFamily="34" charset="0"/>
                <a:ea typeface="Calibri" pitchFamily="34" charset="-122"/>
                <a:cs typeface="Calibri" pitchFamily="34" charset="-120"/>
              </a:rPr>
              <a:t>Prompt systemowy</a:t>
            </a:r>
            <a:endParaRPr lang="en-US" sz="1600" dirty="0"/>
          </a:p>
        </p:txBody>
      </p:sp>
      <p:sp>
        <p:nvSpPr>
          <p:cNvPr id="6" name="Text 4"/>
          <p:cNvSpPr txBox="1"/>
          <p:nvPr/>
        </p:nvSpPr>
        <p:spPr>
          <a:xfrm>
            <a:off x="749808" y="1965960"/>
            <a:ext cx="2880360" cy="3154680"/>
          </a:xfrm>
          <a:prstGeom prst="rect">
            <a:avLst/>
          </a:prstGeom>
          <a:noFill/>
          <a:ln/>
        </p:spPr>
        <p:txBody>
          <a:bodyPr wrap="square" lIns="0" tIns="0" rIns="0" bIns="0" rtlCol="0" anchor="t"/>
          <a:lstStyle/>
          <a:p>
            <a:pPr marL="228600" indent="-228600">
              <a:spcAft>
                <a:spcPts val="600"/>
              </a:spcAft>
              <a:buSzPct val="100000"/>
              <a:buChar char="•"/>
            </a:pPr>
            <a:r>
              <a:rPr lang="en-US" sz="1400" dirty="0">
                <a:solidFill>
                  <a:srgbClr val="2D3843"/>
                </a:solidFill>
                <a:latin typeface="Calibri" pitchFamily="34" charset="0"/>
                <a:ea typeface="Calibri" pitchFamily="34" charset="-122"/>
                <a:cs typeface="Calibri" pitchFamily="34" charset="-120"/>
              </a:rPr>
              <a:t>zadanie i rola modelu</a:t>
            </a:r>
            <a:endParaRPr lang="en-US" sz="1400" dirty="0"/>
          </a:p>
          <a:p>
            <a:pPr marL="228600" indent="-228600">
              <a:spcAft>
                <a:spcPts val="600"/>
              </a:spcAft>
              <a:buSzPct val="100000"/>
              <a:buChar char="•"/>
            </a:pPr>
            <a:r>
              <a:rPr lang="en-US" sz="1400" dirty="0">
                <a:solidFill>
                  <a:srgbClr val="2D3843"/>
                </a:solidFill>
                <a:latin typeface="Calibri" pitchFamily="34" charset="0"/>
                <a:ea typeface="Calibri" pitchFamily="34" charset="-122"/>
                <a:cs typeface="Calibri" pitchFamily="34" charset="-120"/>
              </a:rPr>
              <a:t>definicja alarmu prawdziwego i fałszywego</a:t>
            </a:r>
            <a:endParaRPr lang="en-US" sz="1400" dirty="0"/>
          </a:p>
          <a:p>
            <a:pPr marL="228600" indent="-228600">
              <a:spcAft>
                <a:spcPts val="600"/>
              </a:spcAft>
              <a:buSzPct val="100000"/>
              <a:buChar char="•"/>
            </a:pPr>
            <a:r>
              <a:rPr lang="en-US" sz="1400" dirty="0">
                <a:solidFill>
                  <a:srgbClr val="2D3843"/>
                </a:solidFill>
                <a:latin typeface="Calibri" pitchFamily="34" charset="0"/>
                <a:ea typeface="Calibri" pitchFamily="34" charset="-122"/>
                <a:cs typeface="Calibri" pitchFamily="34" charset="-120"/>
              </a:rPr>
              <a:t>czego nie traktować jako dowodu fałszywości: niska waga, mała poprawka, inny błąd obok</a:t>
            </a:r>
            <a:endParaRPr lang="en-US" sz="1400" dirty="0"/>
          </a:p>
          <a:p>
            <a:pPr marL="228600" indent="-228600">
              <a:spcAft>
                <a:spcPts val="600"/>
              </a:spcAft>
              <a:buSzPct val="100000"/>
              <a:buChar char="•"/>
            </a:pPr>
            <a:r>
              <a:rPr lang="en-US" sz="1400" dirty="0">
                <a:solidFill>
                  <a:srgbClr val="2D3843"/>
                </a:solidFill>
                <a:latin typeface="Calibri" pitchFamily="34" charset="0"/>
                <a:ea typeface="Calibri" pitchFamily="34" charset="-122"/>
                <a:cs typeface="Calibri" pitchFamily="34" charset="-120"/>
              </a:rPr>
              <a:t>niepełny kontekst: zaznacz niepewność, ale wydaj werdykt</a:t>
            </a:r>
            <a:endParaRPr lang="en-US" sz="1400" dirty="0"/>
          </a:p>
          <a:p>
            <a:pPr marL="228600" indent="-228600">
              <a:spcAft>
                <a:spcPts val="600"/>
              </a:spcAft>
              <a:buSzPct val="100000"/>
              <a:buChar char="•"/>
            </a:pPr>
            <a:r>
              <a:rPr lang="en-US" sz="1400" dirty="0">
                <a:solidFill>
                  <a:srgbClr val="2D3843"/>
                </a:solidFill>
                <a:latin typeface="Calibri" pitchFamily="34" charset="0"/>
                <a:ea typeface="Calibri" pitchFamily="34" charset="-122"/>
                <a:cs typeface="Calibri" pitchFamily="34" charset="-120"/>
              </a:rPr>
              <a:t>sześć kategorii i zasady ich wyboru</a:t>
            </a:r>
            <a:endParaRPr lang="en-US" sz="1400" dirty="0"/>
          </a:p>
        </p:txBody>
      </p:sp>
      <p:sp>
        <p:nvSpPr>
          <p:cNvPr id="7" name="Shape 5"/>
          <p:cNvSpPr/>
          <p:nvPr/>
        </p:nvSpPr>
        <p:spPr>
          <a:xfrm>
            <a:off x="3977640" y="1417320"/>
            <a:ext cx="3246120" cy="3794760"/>
          </a:xfrm>
          <a:prstGeom prst="roundRect">
            <a:avLst>
              <a:gd name="adj" fmla="val 2254"/>
            </a:avLst>
          </a:prstGeom>
          <a:solidFill>
            <a:srgbClr val="F4F6F9"/>
          </a:solidFill>
          <a:ln w="12700">
            <a:solidFill>
              <a:srgbClr val="F4F6F9"/>
            </a:solidFill>
            <a:prstDash val="solid"/>
          </a:ln>
        </p:spPr>
        <p:txBody>
          <a:bodyPr/>
          <a:lstStyle/>
          <a:p>
            <a:endParaRPr lang="pl-PL"/>
          </a:p>
        </p:txBody>
      </p:sp>
      <p:sp>
        <p:nvSpPr>
          <p:cNvPr id="8" name="Text 6"/>
          <p:cNvSpPr txBox="1"/>
          <p:nvPr/>
        </p:nvSpPr>
        <p:spPr>
          <a:xfrm>
            <a:off x="4178808" y="1554480"/>
            <a:ext cx="2834640" cy="329184"/>
          </a:xfrm>
          <a:prstGeom prst="rect">
            <a:avLst/>
          </a:prstGeom>
          <a:noFill/>
          <a:ln/>
        </p:spPr>
        <p:txBody>
          <a:bodyPr wrap="square" lIns="0" tIns="0" rIns="0" bIns="0" rtlCol="0" anchor="t"/>
          <a:lstStyle/>
          <a:p>
            <a:pPr marL="0" indent="0">
              <a:buNone/>
            </a:pPr>
            <a:r>
              <a:rPr lang="en-US" sz="1600" b="1" dirty="0">
                <a:solidFill>
                  <a:srgbClr val="2D3843"/>
                </a:solidFill>
                <a:latin typeface="Calibri" pitchFamily="34" charset="0"/>
                <a:ea typeface="Calibri" pitchFamily="34" charset="-122"/>
                <a:cs typeface="Calibri" pitchFamily="34" charset="-120"/>
              </a:rPr>
              <a:t>Wiadomość użytkownika</a:t>
            </a:r>
            <a:endParaRPr lang="en-US" sz="1600" dirty="0"/>
          </a:p>
        </p:txBody>
      </p:sp>
      <p:sp>
        <p:nvSpPr>
          <p:cNvPr id="9" name="Text 7"/>
          <p:cNvSpPr txBox="1"/>
          <p:nvPr/>
        </p:nvSpPr>
        <p:spPr>
          <a:xfrm>
            <a:off x="4178808" y="1965960"/>
            <a:ext cx="2880360" cy="3154680"/>
          </a:xfrm>
          <a:prstGeom prst="rect">
            <a:avLst/>
          </a:prstGeom>
          <a:noFill/>
          <a:ln/>
        </p:spPr>
        <p:txBody>
          <a:bodyPr wrap="square" lIns="0" tIns="0" rIns="0" bIns="0" rtlCol="0" anchor="t"/>
          <a:lstStyle/>
          <a:p>
            <a:pPr marL="228600" indent="-228600">
              <a:spcAft>
                <a:spcPts val="600"/>
              </a:spcAft>
              <a:buSzPct val="100000"/>
              <a:buChar char="•"/>
            </a:pPr>
            <a:r>
              <a:rPr lang="en-US" sz="1400" dirty="0">
                <a:solidFill>
                  <a:srgbClr val="2D3843"/>
                </a:solidFill>
                <a:latin typeface="Calibri" pitchFamily="34" charset="0"/>
                <a:ea typeface="Calibri" pitchFamily="34" charset="-122"/>
                <a:cs typeface="Calibri" pitchFamily="34" charset="-120"/>
              </a:rPr>
              <a:t>narzędzie, reguła, komunikat, lokalizacja</a:t>
            </a:r>
            <a:endParaRPr lang="en-US" sz="1400" dirty="0"/>
          </a:p>
          <a:p>
            <a:pPr marL="228600" indent="-228600">
              <a:spcAft>
                <a:spcPts val="600"/>
              </a:spcAft>
              <a:buSzPct val="100000"/>
              <a:buChar char="•"/>
            </a:pPr>
            <a:r>
              <a:rPr lang="en-US" sz="1400" dirty="0">
                <a:solidFill>
                  <a:srgbClr val="2D3843"/>
                </a:solidFill>
                <a:latin typeface="Calibri" pitchFamily="34" charset="0"/>
                <a:ea typeface="Calibri" pitchFamily="34" charset="-122"/>
                <a:cs typeface="Calibri" pitchFamily="34" charset="-120"/>
              </a:rPr>
              <a:t>pola właściwe dla narzędzia: CWE, waga, sugerowana poprawka…</a:t>
            </a:r>
            <a:endParaRPr lang="en-US" sz="1400" dirty="0"/>
          </a:p>
          <a:p>
            <a:pPr marL="228600" indent="-228600">
              <a:spcAft>
                <a:spcPts val="600"/>
              </a:spcAft>
              <a:buSzPct val="100000"/>
              <a:buChar char="•"/>
            </a:pPr>
            <a:r>
              <a:rPr lang="en-US" sz="1400" dirty="0">
                <a:solidFill>
                  <a:srgbClr val="2D3843"/>
                </a:solidFill>
                <a:latin typeface="Calibri" pitchFamily="34" charset="0"/>
                <a:ea typeface="Calibri" pitchFamily="34" charset="-122"/>
                <a:cs typeface="Calibri" pitchFamily="34" charset="-120"/>
              </a:rPr>
              <a:t>kod: plik ≤ 200 wierszy w całości, dłuższy ±150 wierszy</a:t>
            </a:r>
            <a:endParaRPr lang="en-US" sz="1400" dirty="0"/>
          </a:p>
          <a:p>
            <a:pPr marL="228600" indent="-228600">
              <a:spcAft>
                <a:spcPts val="600"/>
              </a:spcAft>
              <a:buSzPct val="100000"/>
              <a:buChar char="•"/>
            </a:pPr>
            <a:r>
              <a:rPr lang="en-US" sz="1400" dirty="0">
                <a:solidFill>
                  <a:srgbClr val="2D3843"/>
                </a:solidFill>
                <a:latin typeface="Calibri" pitchFamily="34" charset="0"/>
                <a:ea typeface="Calibri" pitchFamily="34" charset="-122"/>
                <a:cs typeface="Calibri" pitchFamily="34" charset="-120"/>
              </a:rPr>
              <a:t>numery wierszy, zakres ostrzeżenia oznaczony</a:t>
            </a:r>
            <a:endParaRPr lang="en-US" sz="1400" dirty="0"/>
          </a:p>
        </p:txBody>
      </p:sp>
      <p:sp>
        <p:nvSpPr>
          <p:cNvPr id="10" name="Shape 8"/>
          <p:cNvSpPr/>
          <p:nvPr/>
        </p:nvSpPr>
        <p:spPr>
          <a:xfrm>
            <a:off x="7406640" y="1417320"/>
            <a:ext cx="4233672" cy="3794760"/>
          </a:xfrm>
          <a:prstGeom prst="roundRect">
            <a:avLst>
              <a:gd name="adj" fmla="val 1928"/>
            </a:avLst>
          </a:prstGeom>
          <a:solidFill>
            <a:srgbClr val="1F2630"/>
          </a:solidFill>
          <a:ln w="12700">
            <a:solidFill>
              <a:srgbClr val="1F2630"/>
            </a:solidFill>
            <a:prstDash val="solid"/>
          </a:ln>
        </p:spPr>
        <p:txBody>
          <a:bodyPr/>
          <a:lstStyle/>
          <a:p>
            <a:endParaRPr lang="pl-PL"/>
          </a:p>
        </p:txBody>
      </p:sp>
      <p:sp>
        <p:nvSpPr>
          <p:cNvPr id="11" name="Text 9"/>
          <p:cNvSpPr txBox="1"/>
          <p:nvPr/>
        </p:nvSpPr>
        <p:spPr>
          <a:xfrm>
            <a:off x="7607808" y="1554480"/>
            <a:ext cx="3840480" cy="292608"/>
          </a:xfrm>
          <a:prstGeom prst="rect">
            <a:avLst/>
          </a:prstGeom>
          <a:noFill/>
          <a:ln/>
        </p:spPr>
        <p:txBody>
          <a:bodyPr wrap="square" lIns="0" tIns="0" rIns="0" bIns="0" rtlCol="0" anchor="t"/>
          <a:lstStyle/>
          <a:p>
            <a:pPr marL="0" indent="0">
              <a:buNone/>
            </a:pPr>
            <a:r>
              <a:rPr lang="en-US" sz="1300" b="1" dirty="0">
                <a:solidFill>
                  <a:srgbClr val="8CA5D6"/>
                </a:solidFill>
                <a:latin typeface="Calibri" pitchFamily="34" charset="0"/>
                <a:ea typeface="Calibri" pitchFamily="34" charset="-122"/>
                <a:cs typeface="Calibri" pitchFamily="34" charset="-120"/>
              </a:rPr>
              <a:t>Odpowiedź: JSON, sześć pól</a:t>
            </a:r>
            <a:endParaRPr lang="en-US" sz="1300" dirty="0"/>
          </a:p>
        </p:txBody>
      </p:sp>
      <p:sp>
        <p:nvSpPr>
          <p:cNvPr id="12" name="Text 10"/>
          <p:cNvSpPr txBox="1"/>
          <p:nvPr/>
        </p:nvSpPr>
        <p:spPr>
          <a:xfrm>
            <a:off x="7607808" y="1965960"/>
            <a:ext cx="3931920" cy="2651760"/>
          </a:xfrm>
          <a:prstGeom prst="rect">
            <a:avLst/>
          </a:prstGeom>
          <a:noFill/>
          <a:ln/>
        </p:spPr>
        <p:txBody>
          <a:bodyPr wrap="square" lIns="0" tIns="0" rIns="0" bIns="0" rtlCol="0" anchor="t"/>
          <a:lstStyle/>
          <a:p>
            <a:pPr marL="0" indent="0">
              <a:spcAft>
                <a:spcPts val="300"/>
              </a:spcAft>
              <a:buNone/>
            </a:pPr>
            <a:r>
              <a:rPr lang="en-US" sz="1200" dirty="0">
                <a:solidFill>
                  <a:srgbClr val="8CA5D6"/>
                </a:solidFill>
                <a:latin typeface="Consolas" pitchFamily="34" charset="0"/>
                <a:ea typeface="Consolas" pitchFamily="34" charset="-122"/>
                <a:cs typeface="Consolas" pitchFamily="34" charset="-120"/>
              </a:rPr>
              <a:t>{</a:t>
            </a:r>
            <a:endParaRPr lang="en-US" sz="1200" dirty="0"/>
          </a:p>
          <a:p>
            <a:pPr marL="0" indent="0">
              <a:spcAft>
                <a:spcPts val="300"/>
              </a:spcAft>
              <a:buNone/>
            </a:pPr>
            <a:r>
              <a:rPr lang="en-US" sz="1200" dirty="0">
                <a:solidFill>
                  <a:srgbClr val="8CA5D6"/>
                </a:solidFill>
                <a:latin typeface="Consolas" pitchFamily="34" charset="0"/>
                <a:ea typeface="Consolas" pitchFamily="34" charset="-122"/>
                <a:cs typeface="Consolas" pitchFamily="34" charset="-120"/>
              </a:rPr>
              <a:t>  "reasoning": </a:t>
            </a:r>
            <a:r>
              <a:rPr lang="en-US" sz="1200" dirty="0">
                <a:solidFill>
                  <a:srgbClr val="E6EBF2"/>
                </a:solidFill>
                <a:latin typeface="Consolas" pitchFamily="34" charset="0"/>
                <a:ea typeface="Consolas" pitchFamily="34" charset="-122"/>
                <a:cs typeface="Consolas" pitchFamily="34" charset="-120"/>
              </a:rPr>
              <a:t>"The return expression mi…",</a:t>
            </a:r>
            <a:endParaRPr lang="en-US" sz="1200" dirty="0"/>
          </a:p>
          <a:p>
            <a:pPr marL="0" indent="0">
              <a:spcAft>
                <a:spcPts val="300"/>
              </a:spcAft>
              <a:buNone/>
            </a:pPr>
            <a:r>
              <a:rPr lang="en-US" sz="1200" dirty="0">
                <a:solidFill>
                  <a:srgbClr val="8CA5D6"/>
                </a:solidFill>
                <a:latin typeface="Consolas" pitchFamily="34" charset="0"/>
                <a:ea typeface="Consolas" pitchFamily="34" charset="-122"/>
                <a:cs typeface="Consolas" pitchFamily="34" charset="-120"/>
              </a:rPr>
              <a:t>  "is_true_positive": </a:t>
            </a:r>
            <a:r>
              <a:rPr lang="en-US" sz="1200" dirty="0">
                <a:solidFill>
                  <a:srgbClr val="E6EBF2"/>
                </a:solidFill>
                <a:latin typeface="Consolas" pitchFamily="34" charset="0"/>
                <a:ea typeface="Consolas" pitchFamily="34" charset="-122"/>
                <a:cs typeface="Consolas" pitchFamily="34" charset="-120"/>
              </a:rPr>
              <a:t>true,</a:t>
            </a:r>
            <a:endParaRPr lang="en-US" sz="1200" dirty="0"/>
          </a:p>
          <a:p>
            <a:pPr marL="0" indent="0">
              <a:spcAft>
                <a:spcPts val="300"/>
              </a:spcAft>
              <a:buNone/>
            </a:pPr>
            <a:r>
              <a:rPr lang="en-US" sz="1200" dirty="0">
                <a:solidFill>
                  <a:srgbClr val="8CA5D6"/>
                </a:solidFill>
                <a:latin typeface="Consolas" pitchFamily="34" charset="0"/>
                <a:ea typeface="Consolas" pitchFamily="34" charset="-122"/>
                <a:cs typeface="Consolas" pitchFamily="34" charset="-120"/>
              </a:rPr>
              <a:t>  "confidence": </a:t>
            </a:r>
            <a:r>
              <a:rPr lang="en-US" sz="1200" dirty="0">
                <a:solidFill>
                  <a:srgbClr val="E6EBF2"/>
                </a:solidFill>
                <a:latin typeface="Consolas" pitchFamily="34" charset="0"/>
                <a:ea typeface="Consolas" pitchFamily="34" charset="-122"/>
                <a:cs typeface="Consolas" pitchFamily="34" charset="-120"/>
              </a:rPr>
              <a:t>0.93,</a:t>
            </a:r>
            <a:endParaRPr lang="en-US" sz="1200" dirty="0"/>
          </a:p>
          <a:p>
            <a:pPr marL="0" indent="0">
              <a:spcAft>
                <a:spcPts val="300"/>
              </a:spcAft>
              <a:buNone/>
            </a:pPr>
            <a:r>
              <a:rPr lang="en-US" sz="1200" dirty="0">
                <a:solidFill>
                  <a:srgbClr val="8CA5D6"/>
                </a:solidFill>
                <a:latin typeface="Consolas" pitchFamily="34" charset="0"/>
                <a:ea typeface="Consolas" pitchFamily="34" charset="-122"/>
                <a:cs typeface="Consolas" pitchFamily="34" charset="-120"/>
              </a:rPr>
              <a:t>  "category": </a:t>
            </a:r>
            <a:r>
              <a:rPr lang="en-US" sz="1200" dirty="0">
                <a:solidFill>
                  <a:srgbClr val="E6EBF2"/>
                </a:solidFill>
                <a:latin typeface="Consolas" pitchFamily="34" charset="0"/>
                <a:ea typeface="Consolas" pitchFamily="34" charset="-122"/>
                <a:cs typeface="Consolas" pitchFamily="34" charset="-120"/>
              </a:rPr>
              <a:t>"MAINTAINABILITY",</a:t>
            </a:r>
            <a:endParaRPr lang="en-US" sz="1200" dirty="0"/>
          </a:p>
          <a:p>
            <a:pPr marL="0" indent="0">
              <a:spcAft>
                <a:spcPts val="300"/>
              </a:spcAft>
              <a:buNone/>
            </a:pPr>
            <a:r>
              <a:rPr lang="en-US" sz="1200" dirty="0">
                <a:solidFill>
                  <a:srgbClr val="8CA5D6"/>
                </a:solidFill>
                <a:latin typeface="Consolas" pitchFamily="34" charset="0"/>
                <a:ea typeface="Consolas" pitchFamily="34" charset="-122"/>
                <a:cs typeface="Consolas" pitchFamily="34" charset="-120"/>
              </a:rPr>
              <a:t>  "issue_signature": </a:t>
            </a:r>
            <a:r>
              <a:rPr lang="en-US" sz="1200" dirty="0">
                <a:solidFill>
                  <a:srgbClr val="E6EBF2"/>
                </a:solidFill>
                <a:latin typeface="Consolas" pitchFamily="34" charset="0"/>
                <a:ea typeface="Consolas" pitchFamily="34" charset="-122"/>
                <a:cs typeface="Consolas" pitchFamily="34" charset="-120"/>
              </a:rPr>
              <a:t>"mixed logical and/or…",</a:t>
            </a:r>
            <a:endParaRPr lang="en-US" sz="1200" dirty="0"/>
          </a:p>
          <a:p>
            <a:pPr marL="0" indent="0">
              <a:spcAft>
                <a:spcPts val="300"/>
              </a:spcAft>
              <a:buNone/>
            </a:pPr>
            <a:r>
              <a:rPr lang="en-US" sz="1200" dirty="0">
                <a:solidFill>
                  <a:srgbClr val="8CA5D6"/>
                </a:solidFill>
                <a:latin typeface="Consolas" pitchFamily="34" charset="0"/>
                <a:ea typeface="Consolas" pitchFamily="34" charset="-122"/>
                <a:cs typeface="Consolas" pitchFamily="34" charset="-120"/>
              </a:rPr>
              <a:t>  "developer_explanation": </a:t>
            </a:r>
            <a:r>
              <a:rPr lang="en-US" sz="1200" dirty="0">
                <a:solidFill>
                  <a:srgbClr val="E6EBF2"/>
                </a:solidFill>
                <a:latin typeface="Consolas" pitchFamily="34" charset="0"/>
                <a:ea typeface="Consolas" pitchFamily="34" charset="-122"/>
                <a:cs typeface="Consolas" pitchFamily="34" charset="-120"/>
              </a:rPr>
              <a:t>"The boolean…"</a:t>
            </a:r>
            <a:endParaRPr lang="en-US" sz="1200" dirty="0"/>
          </a:p>
          <a:p>
            <a:pPr marL="0" indent="0">
              <a:spcAft>
                <a:spcPts val="300"/>
              </a:spcAft>
              <a:buNone/>
            </a:pPr>
            <a:r>
              <a:rPr lang="en-US" sz="1200" dirty="0">
                <a:solidFill>
                  <a:srgbClr val="8CA5D6"/>
                </a:solidFill>
                <a:latin typeface="Consolas" pitchFamily="34" charset="0"/>
                <a:ea typeface="Consolas" pitchFamily="34" charset="-122"/>
                <a:cs typeface="Consolas" pitchFamily="34" charset="-120"/>
              </a:rPr>
              <a:t>}</a:t>
            </a:r>
            <a:endParaRPr lang="en-US" sz="1200" dirty="0"/>
          </a:p>
        </p:txBody>
      </p:sp>
      <p:sp>
        <p:nvSpPr>
          <p:cNvPr id="13" name="Text 11"/>
          <p:cNvSpPr txBox="1"/>
          <p:nvPr/>
        </p:nvSpPr>
        <p:spPr>
          <a:xfrm>
            <a:off x="7607808" y="4572000"/>
            <a:ext cx="3840480" cy="548640"/>
          </a:xfrm>
          <a:prstGeom prst="rect">
            <a:avLst/>
          </a:prstGeom>
          <a:noFill/>
          <a:ln/>
        </p:spPr>
        <p:txBody>
          <a:bodyPr wrap="square" lIns="0" tIns="0" rIns="0" bIns="0" rtlCol="0" anchor="t"/>
          <a:lstStyle/>
          <a:p>
            <a:pPr marL="0" indent="0">
              <a:buNone/>
            </a:pPr>
            <a:r>
              <a:rPr lang="en-US" sz="1200" dirty="0">
                <a:solidFill>
                  <a:srgbClr val="C9D3E6"/>
                </a:solidFill>
                <a:latin typeface="Calibri" pitchFamily="34" charset="0"/>
                <a:ea typeface="Calibri" pitchFamily="34" charset="-122"/>
                <a:cs typeface="Calibri" pitchFamily="34" charset="-120"/>
              </a:rPr>
              <a:t>Claude Opus 5, Frame.java:23, pierwsze powtórzenie. Analizowane pola: werdykt, uzasadnienie, kategoria i hasło.</a:t>
            </a:r>
            <a:endParaRPr lang="en-US" sz="1200" dirty="0"/>
          </a:p>
        </p:txBody>
      </p:sp>
      <p:sp>
        <p:nvSpPr>
          <p:cNvPr id="14" name="Text 12"/>
          <p:cNvSpPr txBox="1"/>
          <p:nvPr/>
        </p:nvSpPr>
        <p:spPr>
          <a:xfrm>
            <a:off x="548640" y="5394960"/>
            <a:ext cx="11094415" cy="292608"/>
          </a:xfrm>
          <a:prstGeom prst="rect">
            <a:avLst/>
          </a:prstGeom>
          <a:noFill/>
          <a:ln/>
        </p:spPr>
        <p:txBody>
          <a:bodyPr wrap="square" lIns="0" tIns="0" rIns="0" bIns="0" rtlCol="0" anchor="t"/>
          <a:lstStyle/>
          <a:p>
            <a:pPr marL="0" indent="0">
              <a:buNone/>
            </a:pPr>
            <a:r>
              <a:rPr lang="en-US" sz="1300" dirty="0">
                <a:solidFill>
                  <a:srgbClr val="525C69"/>
                </a:solidFill>
                <a:latin typeface="Calibri" pitchFamily="34" charset="0"/>
                <a:ea typeface="Calibri" pitchFamily="34" charset="-122"/>
                <a:cs typeface="Calibri" pitchFamily="34" charset="-120"/>
              </a:rPr>
              <a:t>Ustawienia: domyślne parametry dostawców, limit odpowiedzi 8192 tokenów, nieudane wywołania ponawiane bez zmiany promptu.</a:t>
            </a:r>
            <a:endParaRPr lang="en-US" sz="1300" dirty="0"/>
          </a:p>
        </p:txBody>
      </p:sp>
      <p:sp>
        <p:nvSpPr>
          <p:cNvPr id="16" name="Text 13"/>
          <p:cNvSpPr txBox="1"/>
          <p:nvPr/>
        </p:nvSpPr>
        <p:spPr>
          <a:xfrm>
            <a:off x="10725912" y="6382512"/>
            <a:ext cx="914400" cy="237744"/>
          </a:xfrm>
          <a:prstGeom prst="rect">
            <a:avLst/>
          </a:prstGeom>
          <a:noFill/>
          <a:ln/>
        </p:spPr>
        <p:txBody>
          <a:bodyPr wrap="square" lIns="0" tIns="0" rIns="0" bIns="0" rtlCol="0" anchor="t"/>
          <a:lstStyle/>
          <a:p>
            <a:pPr marL="0" indent="0" algn="r">
              <a:buNone/>
            </a:pPr>
            <a:r>
              <a:rPr lang="en-US" sz="1100" dirty="0">
                <a:solidFill>
                  <a:srgbClr val="525C69"/>
                </a:solidFill>
                <a:latin typeface="Calibri" pitchFamily="34" charset="0"/>
                <a:ea typeface="Calibri" pitchFamily="34" charset="-122"/>
                <a:cs typeface="Calibri" pitchFamily="34" charset="-120"/>
              </a:rPr>
              <a:t>Z3</a:t>
            </a:r>
            <a:endParaRPr lang="en-US" sz="1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566928"/>
            <a:ext cx="11094415" cy="731520"/>
          </a:xfrm>
          <a:prstGeom prst="rect">
            <a:avLst/>
          </a:prstGeom>
          <a:noFill/>
          <a:ln/>
        </p:spPr>
        <p:txBody>
          <a:bodyPr wrap="square" lIns="0" tIns="0" rIns="0" bIns="0" rtlCol="0" anchor="t"/>
          <a:lstStyle/>
          <a:p>
            <a:pPr marL="0" indent="0" algn="l">
              <a:buNone/>
            </a:pPr>
            <a:r>
              <a:rPr lang="en-US" sz="3000" b="1" dirty="0">
                <a:solidFill>
                  <a:srgbClr val="2D3843"/>
                </a:solidFill>
                <a:latin typeface="Calibri" pitchFamily="34" charset="0"/>
                <a:ea typeface="Calibri" pitchFamily="34" charset="-122"/>
                <a:cs typeface="Calibri" pitchFamily="34" charset="-120"/>
              </a:rPr>
              <a:t>Dobór próby z Jetty</a:t>
            </a:r>
            <a:endParaRPr lang="en-US" sz="3000" dirty="0"/>
          </a:p>
        </p:txBody>
      </p:sp>
      <p:sp>
        <p:nvSpPr>
          <p:cNvPr id="3" name="Text 1"/>
          <p:cNvSpPr txBox="1"/>
          <p:nvPr/>
        </p:nvSpPr>
        <p:spPr>
          <a:xfrm>
            <a:off x="548640" y="274320"/>
            <a:ext cx="10058400" cy="274320"/>
          </a:xfrm>
          <a:prstGeom prst="rect">
            <a:avLst/>
          </a:prstGeom>
          <a:noFill/>
          <a:ln/>
        </p:spPr>
        <p:txBody>
          <a:bodyPr wrap="square" lIns="0" tIns="0" rIns="0" bIns="0" rtlCol="0" anchor="t"/>
          <a:lstStyle/>
          <a:p>
            <a:pPr marL="0" indent="0">
              <a:buNone/>
            </a:pPr>
            <a:r>
              <a:rPr lang="en-US" sz="1300" b="1" kern="0" spc="150" dirty="0">
                <a:solidFill>
                  <a:srgbClr val="3C5FA8"/>
                </a:solidFill>
                <a:latin typeface="Calibri" pitchFamily="34" charset="0"/>
                <a:ea typeface="Calibri" pitchFamily="34" charset="-122"/>
                <a:cs typeface="Calibri" pitchFamily="34" charset="-120"/>
              </a:rPr>
              <a:t>ZAPAS · NA PYTANIA</a:t>
            </a:r>
            <a:endParaRPr lang="en-US" sz="1300" dirty="0"/>
          </a:p>
        </p:txBody>
      </p:sp>
      <p:sp>
        <p:nvSpPr>
          <p:cNvPr id="4" name="Shape 2"/>
          <p:cNvSpPr/>
          <p:nvPr/>
        </p:nvSpPr>
        <p:spPr>
          <a:xfrm>
            <a:off x="548640" y="1463040"/>
            <a:ext cx="3332378" cy="2240280"/>
          </a:xfrm>
          <a:prstGeom prst="roundRect">
            <a:avLst>
              <a:gd name="adj" fmla="val 3265"/>
            </a:avLst>
          </a:prstGeom>
          <a:solidFill>
            <a:srgbClr val="F4F6F9"/>
          </a:solidFill>
          <a:ln w="12700">
            <a:solidFill>
              <a:srgbClr val="F4F6F9"/>
            </a:solidFill>
            <a:prstDash val="solid"/>
          </a:ln>
        </p:spPr>
        <p:txBody>
          <a:bodyPr/>
          <a:lstStyle/>
          <a:p>
            <a:endParaRPr lang="pl-PL"/>
          </a:p>
        </p:txBody>
      </p:sp>
      <p:sp>
        <p:nvSpPr>
          <p:cNvPr id="5" name="Text 3"/>
          <p:cNvSpPr txBox="1"/>
          <p:nvPr/>
        </p:nvSpPr>
        <p:spPr>
          <a:xfrm>
            <a:off x="749808" y="1591056"/>
            <a:ext cx="2966618" cy="329184"/>
          </a:xfrm>
          <a:prstGeom prst="rect">
            <a:avLst/>
          </a:prstGeom>
          <a:noFill/>
          <a:ln/>
        </p:spPr>
        <p:txBody>
          <a:bodyPr wrap="square" lIns="0" tIns="0" rIns="0" bIns="0" rtlCol="0" anchor="t"/>
          <a:lstStyle/>
          <a:p>
            <a:pPr marL="0" indent="0">
              <a:buNone/>
            </a:pPr>
            <a:r>
              <a:rPr lang="en-US" sz="1600" b="1" dirty="0">
                <a:solidFill>
                  <a:srgbClr val="2D3843"/>
                </a:solidFill>
                <a:latin typeface="Calibri" pitchFamily="34" charset="0"/>
                <a:ea typeface="Calibri" pitchFamily="34" charset="-122"/>
                <a:cs typeface="Calibri" pitchFamily="34" charset="-120"/>
              </a:rPr>
              <a:t>Populacja</a:t>
            </a:r>
            <a:endParaRPr lang="en-US" sz="1600" dirty="0"/>
          </a:p>
        </p:txBody>
      </p:sp>
      <p:sp>
        <p:nvSpPr>
          <p:cNvPr id="6" name="Text 4"/>
          <p:cNvSpPr txBox="1"/>
          <p:nvPr/>
        </p:nvSpPr>
        <p:spPr>
          <a:xfrm>
            <a:off x="749808" y="1975104"/>
            <a:ext cx="2966618" cy="1600200"/>
          </a:xfrm>
          <a:prstGeom prst="rect">
            <a:avLst/>
          </a:prstGeom>
          <a:noFill/>
          <a:ln/>
        </p:spPr>
        <p:txBody>
          <a:bodyPr wrap="square" lIns="0" tIns="0" rIns="0" bIns="0" rtlCol="0" anchor="t"/>
          <a:lstStyle/>
          <a:p>
            <a:pPr marL="0" indent="0">
              <a:spcAft>
                <a:spcPts val="400"/>
              </a:spcAft>
              <a:buNone/>
            </a:pPr>
            <a:r>
              <a:rPr lang="en-US" sz="1350" dirty="0">
                <a:solidFill>
                  <a:srgbClr val="2D3843"/>
                </a:solidFill>
                <a:latin typeface="Calibri" pitchFamily="34" charset="0"/>
                <a:ea typeface="Calibri" pitchFamily="34" charset="-122"/>
                <a:cs typeface="Calibri" pitchFamily="34" charset="-120"/>
              </a:rPr>
              <a:t>19 212 ostrzeżeń w raportach</a:t>
            </a:r>
            <a:endParaRPr lang="en-US" sz="1350" dirty="0"/>
          </a:p>
          <a:p>
            <a:pPr marL="0" indent="0">
              <a:spcAft>
                <a:spcPts val="400"/>
              </a:spcAft>
              <a:buNone/>
            </a:pPr>
            <a:r>
              <a:rPr lang="en-US" sz="1350" dirty="0">
                <a:solidFill>
                  <a:srgbClr val="2D3843"/>
                </a:solidFill>
                <a:latin typeface="Calibri" pitchFamily="34" charset="0"/>
                <a:ea typeface="Calibri" pitchFamily="34" charset="-122"/>
                <a:cs typeface="Calibri" pitchFamily="34" charset="-120"/>
              </a:rPr>
              <a:t>bez kodu testowego</a:t>
            </a:r>
            <a:endParaRPr lang="en-US" sz="1350" dirty="0"/>
          </a:p>
          <a:p>
            <a:pPr marL="0" indent="0">
              <a:spcAft>
                <a:spcPts val="400"/>
              </a:spcAft>
              <a:buNone/>
            </a:pPr>
            <a:r>
              <a:rPr lang="en-US" sz="1350" dirty="0">
                <a:solidFill>
                  <a:srgbClr val="2D3843"/>
                </a:solidFill>
                <a:latin typeface="Calibri" pitchFamily="34" charset="0"/>
                <a:ea typeface="Calibri" pitchFamily="34" charset="-122"/>
                <a:cs typeface="Calibri" pitchFamily="34" charset="-120"/>
              </a:rPr>
              <a:t>zwykłe losowanie: kilka licznych reguł zdominowałoby próbę</a:t>
            </a:r>
            <a:endParaRPr lang="en-US" sz="1350" dirty="0"/>
          </a:p>
        </p:txBody>
      </p:sp>
      <p:sp>
        <p:nvSpPr>
          <p:cNvPr id="7" name="Shape 5"/>
          <p:cNvSpPr/>
          <p:nvPr/>
        </p:nvSpPr>
        <p:spPr>
          <a:xfrm>
            <a:off x="4429658" y="1463040"/>
            <a:ext cx="3332378" cy="2240280"/>
          </a:xfrm>
          <a:prstGeom prst="roundRect">
            <a:avLst>
              <a:gd name="adj" fmla="val 3265"/>
            </a:avLst>
          </a:prstGeom>
          <a:solidFill>
            <a:srgbClr val="F4F6F9"/>
          </a:solidFill>
          <a:ln w="12700">
            <a:solidFill>
              <a:srgbClr val="F4F6F9"/>
            </a:solidFill>
            <a:prstDash val="solid"/>
          </a:ln>
        </p:spPr>
        <p:txBody>
          <a:bodyPr/>
          <a:lstStyle/>
          <a:p>
            <a:endParaRPr lang="pl-PL"/>
          </a:p>
        </p:txBody>
      </p:sp>
      <p:sp>
        <p:nvSpPr>
          <p:cNvPr id="8" name="Text 6"/>
          <p:cNvSpPr txBox="1"/>
          <p:nvPr/>
        </p:nvSpPr>
        <p:spPr>
          <a:xfrm>
            <a:off x="4630826" y="1591056"/>
            <a:ext cx="2966618" cy="329184"/>
          </a:xfrm>
          <a:prstGeom prst="rect">
            <a:avLst/>
          </a:prstGeom>
          <a:noFill/>
          <a:ln/>
        </p:spPr>
        <p:txBody>
          <a:bodyPr wrap="square" lIns="0" tIns="0" rIns="0" bIns="0" rtlCol="0" anchor="t"/>
          <a:lstStyle/>
          <a:p>
            <a:pPr marL="0" indent="0">
              <a:buNone/>
            </a:pPr>
            <a:r>
              <a:rPr lang="en-US" sz="1600" b="1" dirty="0">
                <a:solidFill>
                  <a:srgbClr val="2D3843"/>
                </a:solidFill>
                <a:latin typeface="Calibri" pitchFamily="34" charset="0"/>
                <a:ea typeface="Calibri" pitchFamily="34" charset="-122"/>
                <a:cs typeface="Calibri" pitchFamily="34" charset="-120"/>
              </a:rPr>
              <a:t>Etap 1: losowanie w grupach</a:t>
            </a:r>
            <a:endParaRPr lang="en-US" sz="1600" dirty="0"/>
          </a:p>
        </p:txBody>
      </p:sp>
      <p:sp>
        <p:nvSpPr>
          <p:cNvPr id="9" name="Text 7"/>
          <p:cNvSpPr txBox="1"/>
          <p:nvPr/>
        </p:nvSpPr>
        <p:spPr>
          <a:xfrm>
            <a:off x="4630826" y="1975104"/>
            <a:ext cx="2966618" cy="1600200"/>
          </a:xfrm>
          <a:prstGeom prst="rect">
            <a:avLst/>
          </a:prstGeom>
          <a:noFill/>
          <a:ln/>
        </p:spPr>
        <p:txBody>
          <a:bodyPr wrap="square" lIns="0" tIns="0" rIns="0" bIns="0" rtlCol="0" anchor="t"/>
          <a:lstStyle/>
          <a:p>
            <a:pPr marL="0" indent="0">
              <a:spcAft>
                <a:spcPts val="400"/>
              </a:spcAft>
              <a:buNone/>
            </a:pPr>
            <a:r>
              <a:rPr lang="en-US" sz="1350" dirty="0">
                <a:solidFill>
                  <a:srgbClr val="2D3843"/>
                </a:solidFill>
                <a:latin typeface="Calibri" pitchFamily="34" charset="0"/>
                <a:ea typeface="Calibri" pitchFamily="34" charset="-122"/>
                <a:cs typeface="Calibri" pitchFamily="34" charset="-120"/>
              </a:rPr>
              <a:t>po 100 ostrzeżeń z narzędzia</a:t>
            </a:r>
            <a:endParaRPr lang="en-US" sz="1350" dirty="0"/>
          </a:p>
          <a:p>
            <a:pPr marL="0" indent="0">
              <a:spcAft>
                <a:spcPts val="400"/>
              </a:spcAft>
              <a:buNone/>
            </a:pPr>
            <a:r>
              <a:rPr lang="en-US" sz="1350" dirty="0">
                <a:solidFill>
                  <a:srgbClr val="2D3843"/>
                </a:solidFill>
                <a:latin typeface="Calibri" pitchFamily="34" charset="0"/>
                <a:ea typeface="Calibri" pitchFamily="34" charset="-122"/>
                <a:cs typeface="Calibri" pitchFamily="34" charset="-120"/>
              </a:rPr>
              <a:t>SpotBugs: kategoria × priorytet</a:t>
            </a:r>
            <a:endParaRPr lang="en-US" sz="1350" dirty="0"/>
          </a:p>
          <a:p>
            <a:pPr marL="0" indent="0">
              <a:spcAft>
                <a:spcPts val="400"/>
              </a:spcAft>
              <a:buNone/>
            </a:pPr>
            <a:r>
              <a:rPr lang="en-US" sz="1350" dirty="0">
                <a:solidFill>
                  <a:srgbClr val="2D3843"/>
                </a:solidFill>
                <a:latin typeface="Calibri" pitchFamily="34" charset="0"/>
                <a:ea typeface="Calibri" pitchFamily="34" charset="-122"/>
                <a:cs typeface="Calibri" pitchFamily="34" charset="-120"/>
              </a:rPr>
              <a:t>SonarQube: typ × waga</a:t>
            </a:r>
            <a:endParaRPr lang="en-US" sz="1350" dirty="0"/>
          </a:p>
          <a:p>
            <a:pPr marL="0" indent="0">
              <a:spcAft>
                <a:spcPts val="400"/>
              </a:spcAft>
              <a:buNone/>
            </a:pPr>
            <a:r>
              <a:rPr lang="en-US" sz="1350" dirty="0">
                <a:solidFill>
                  <a:srgbClr val="2D3843"/>
                </a:solidFill>
                <a:latin typeface="Calibri" pitchFamily="34" charset="0"/>
                <a:ea typeface="Calibri" pitchFamily="34" charset="-122"/>
                <a:cs typeface="Calibri" pitchFamily="34" charset="-120"/>
              </a:rPr>
              <a:t>Error Prone: reguła</a:t>
            </a:r>
            <a:endParaRPr lang="en-US" sz="1350" dirty="0"/>
          </a:p>
          <a:p>
            <a:pPr marL="0" indent="0">
              <a:spcAft>
                <a:spcPts val="400"/>
              </a:spcAft>
              <a:buNone/>
            </a:pPr>
            <a:r>
              <a:rPr lang="en-US" sz="1350" dirty="0">
                <a:solidFill>
                  <a:srgbClr val="2D3843"/>
                </a:solidFill>
                <a:latin typeface="Calibri" pitchFamily="34" charset="0"/>
                <a:ea typeface="Calibri" pitchFamily="34" charset="-122"/>
                <a:cs typeface="Calibri" pitchFamily="34" charset="-120"/>
              </a:rPr>
              <a:t>→ 300 ostrzeżeń, 63 reguły</a:t>
            </a:r>
            <a:endParaRPr lang="en-US" sz="1350" dirty="0"/>
          </a:p>
        </p:txBody>
      </p:sp>
      <p:sp>
        <p:nvSpPr>
          <p:cNvPr id="10" name="Shape 8"/>
          <p:cNvSpPr/>
          <p:nvPr/>
        </p:nvSpPr>
        <p:spPr>
          <a:xfrm>
            <a:off x="8310677" y="1463040"/>
            <a:ext cx="3332378" cy="2240280"/>
          </a:xfrm>
          <a:prstGeom prst="roundRect">
            <a:avLst>
              <a:gd name="adj" fmla="val 3265"/>
            </a:avLst>
          </a:prstGeom>
          <a:solidFill>
            <a:srgbClr val="F4F6F9"/>
          </a:solidFill>
          <a:ln w="12700">
            <a:solidFill>
              <a:srgbClr val="F4F6F9"/>
            </a:solidFill>
            <a:prstDash val="solid"/>
          </a:ln>
        </p:spPr>
        <p:txBody>
          <a:bodyPr/>
          <a:lstStyle/>
          <a:p>
            <a:endParaRPr lang="pl-PL"/>
          </a:p>
        </p:txBody>
      </p:sp>
      <p:sp>
        <p:nvSpPr>
          <p:cNvPr id="11" name="Text 9"/>
          <p:cNvSpPr txBox="1"/>
          <p:nvPr/>
        </p:nvSpPr>
        <p:spPr>
          <a:xfrm>
            <a:off x="8511845" y="1591056"/>
            <a:ext cx="2966618" cy="329184"/>
          </a:xfrm>
          <a:prstGeom prst="rect">
            <a:avLst/>
          </a:prstGeom>
          <a:noFill/>
          <a:ln/>
        </p:spPr>
        <p:txBody>
          <a:bodyPr wrap="square" lIns="0" tIns="0" rIns="0" bIns="0" rtlCol="0" anchor="t"/>
          <a:lstStyle/>
          <a:p>
            <a:pPr marL="0" indent="0">
              <a:buNone/>
            </a:pPr>
            <a:r>
              <a:rPr lang="en-US" sz="1600" b="1" dirty="0">
                <a:solidFill>
                  <a:srgbClr val="2D3843"/>
                </a:solidFill>
                <a:latin typeface="Calibri" pitchFamily="34" charset="0"/>
                <a:ea typeface="Calibri" pitchFamily="34" charset="-122"/>
                <a:cs typeface="Calibri" pitchFamily="34" charset="-120"/>
              </a:rPr>
              <a:t>Etap 2: nowe reguły</a:t>
            </a:r>
            <a:endParaRPr lang="en-US" sz="1600" dirty="0"/>
          </a:p>
        </p:txBody>
      </p:sp>
      <p:sp>
        <p:nvSpPr>
          <p:cNvPr id="12" name="Text 10"/>
          <p:cNvSpPr txBox="1"/>
          <p:nvPr/>
        </p:nvSpPr>
        <p:spPr>
          <a:xfrm>
            <a:off x="8511845" y="1975104"/>
            <a:ext cx="2966618" cy="1600200"/>
          </a:xfrm>
          <a:prstGeom prst="rect">
            <a:avLst/>
          </a:prstGeom>
          <a:noFill/>
          <a:ln/>
        </p:spPr>
        <p:txBody>
          <a:bodyPr wrap="square" lIns="0" tIns="0" rIns="0" bIns="0" rtlCol="0" anchor="t"/>
          <a:lstStyle/>
          <a:p>
            <a:pPr marL="0" indent="0">
              <a:spcAft>
                <a:spcPts val="400"/>
              </a:spcAft>
              <a:buNone/>
            </a:pPr>
            <a:r>
              <a:rPr lang="en-US" sz="1350" dirty="0">
                <a:solidFill>
                  <a:srgbClr val="2D3843"/>
                </a:solidFill>
                <a:latin typeface="Calibri" pitchFamily="34" charset="0"/>
                <a:ea typeface="Calibri" pitchFamily="34" charset="-122"/>
                <a:cs typeface="Calibri" pitchFamily="34" charset="-120"/>
              </a:rPr>
              <a:t>po 20 reguł nieobecnych w etapie 1</a:t>
            </a:r>
            <a:endParaRPr lang="en-US" sz="1350" dirty="0"/>
          </a:p>
          <a:p>
            <a:pPr marL="0" indent="0">
              <a:spcAft>
                <a:spcPts val="400"/>
              </a:spcAft>
              <a:buNone/>
            </a:pPr>
            <a:r>
              <a:rPr lang="en-US" sz="1350" dirty="0">
                <a:solidFill>
                  <a:srgbClr val="2D3843"/>
                </a:solidFill>
                <a:latin typeface="Calibri" pitchFamily="34" charset="0"/>
                <a:ea typeface="Calibri" pitchFamily="34" charset="-122"/>
                <a:cs typeface="Calibri" pitchFamily="34" charset="-120"/>
              </a:rPr>
              <a:t>po jednym ostrzeżeniu z reguły</a:t>
            </a:r>
            <a:endParaRPr lang="en-US" sz="1350" dirty="0"/>
          </a:p>
          <a:p>
            <a:pPr marL="0" indent="0">
              <a:spcAft>
                <a:spcPts val="400"/>
              </a:spcAft>
              <a:buNone/>
            </a:pPr>
            <a:r>
              <a:rPr lang="en-US" sz="1350" dirty="0">
                <a:solidFill>
                  <a:srgbClr val="2D3843"/>
                </a:solidFill>
                <a:latin typeface="Calibri" pitchFamily="34" charset="0"/>
                <a:ea typeface="Calibri" pitchFamily="34" charset="-122"/>
                <a:cs typeface="Calibri" pitchFamily="34" charset="-120"/>
              </a:rPr>
              <a:t>→ 60 ostrzeżeń</a:t>
            </a:r>
            <a:endParaRPr lang="en-US" sz="1350" dirty="0"/>
          </a:p>
        </p:txBody>
      </p:sp>
      <p:sp>
        <p:nvSpPr>
          <p:cNvPr id="13" name="Shape 11"/>
          <p:cNvSpPr/>
          <p:nvPr/>
        </p:nvSpPr>
        <p:spPr>
          <a:xfrm>
            <a:off x="3954170" y="2578608"/>
            <a:ext cx="402336" cy="0"/>
          </a:xfrm>
          <a:prstGeom prst="line">
            <a:avLst/>
          </a:prstGeom>
          <a:noFill/>
          <a:ln w="28575">
            <a:solidFill>
              <a:srgbClr val="3C5FA8"/>
            </a:solidFill>
            <a:prstDash val="solid"/>
            <a:tailEnd type="triangle"/>
          </a:ln>
        </p:spPr>
        <p:txBody>
          <a:bodyPr/>
          <a:lstStyle/>
          <a:p>
            <a:endParaRPr lang="pl-PL"/>
          </a:p>
        </p:txBody>
      </p:sp>
      <p:sp>
        <p:nvSpPr>
          <p:cNvPr id="14" name="Shape 12"/>
          <p:cNvSpPr/>
          <p:nvPr/>
        </p:nvSpPr>
        <p:spPr>
          <a:xfrm>
            <a:off x="7835189" y="2578608"/>
            <a:ext cx="402336" cy="0"/>
          </a:xfrm>
          <a:prstGeom prst="line">
            <a:avLst/>
          </a:prstGeom>
          <a:noFill/>
          <a:ln w="28575">
            <a:solidFill>
              <a:srgbClr val="3C5FA8"/>
            </a:solidFill>
            <a:prstDash val="solid"/>
            <a:tailEnd type="triangle"/>
          </a:ln>
        </p:spPr>
        <p:txBody>
          <a:bodyPr/>
          <a:lstStyle/>
          <a:p>
            <a:endParaRPr lang="pl-PL"/>
          </a:p>
        </p:txBody>
      </p:sp>
      <p:sp>
        <p:nvSpPr>
          <p:cNvPr id="15" name="Shape 13"/>
          <p:cNvSpPr/>
          <p:nvPr/>
        </p:nvSpPr>
        <p:spPr>
          <a:xfrm>
            <a:off x="548640" y="3886200"/>
            <a:ext cx="11094415" cy="914400"/>
          </a:xfrm>
          <a:prstGeom prst="roundRect">
            <a:avLst>
              <a:gd name="adj" fmla="val 8000"/>
            </a:avLst>
          </a:prstGeom>
          <a:solidFill>
            <a:srgbClr val="EEF2FA"/>
          </a:solidFill>
          <a:ln w="12700">
            <a:solidFill>
              <a:srgbClr val="EEF2FA"/>
            </a:solidFill>
            <a:prstDash val="solid"/>
          </a:ln>
        </p:spPr>
        <p:txBody>
          <a:bodyPr/>
          <a:lstStyle/>
          <a:p>
            <a:endParaRPr lang="pl-PL"/>
          </a:p>
        </p:txBody>
      </p:sp>
      <p:sp>
        <p:nvSpPr>
          <p:cNvPr id="16" name="Text 14"/>
          <p:cNvSpPr txBox="1"/>
          <p:nvPr/>
        </p:nvSpPr>
        <p:spPr>
          <a:xfrm>
            <a:off x="777240" y="3995928"/>
            <a:ext cx="10637215" cy="731520"/>
          </a:xfrm>
          <a:prstGeom prst="rect">
            <a:avLst/>
          </a:prstGeom>
          <a:noFill/>
          <a:ln/>
        </p:spPr>
        <p:txBody>
          <a:bodyPr wrap="square" lIns="0" tIns="0" rIns="0" bIns="0" rtlCol="0" anchor="t"/>
          <a:lstStyle/>
          <a:p>
            <a:pPr marL="0" indent="0">
              <a:spcAft>
                <a:spcPts val="400"/>
              </a:spcAft>
              <a:buNone/>
            </a:pPr>
            <a:r>
              <a:rPr lang="en-US" sz="1600" b="1" dirty="0">
                <a:solidFill>
                  <a:srgbClr val="2D3843"/>
                </a:solidFill>
                <a:latin typeface="Calibri" pitchFamily="34" charset="0"/>
                <a:ea typeface="Calibri" pitchFamily="34" charset="-122"/>
                <a:cs typeface="Calibri" pitchFamily="34" charset="-120"/>
              </a:rPr>
              <a:t>Razem: 360 ostrzeżeń, 123 reguły, po 120 z narzędzia</a:t>
            </a:r>
            <a:endParaRPr lang="en-US" sz="1600" dirty="0"/>
          </a:p>
          <a:p>
            <a:pPr marL="0" indent="0">
              <a:spcAft>
                <a:spcPts val="400"/>
              </a:spcAft>
              <a:buNone/>
            </a:pPr>
            <a:r>
              <a:rPr lang="en-US" sz="1600" dirty="0">
                <a:solidFill>
                  <a:srgbClr val="2D3843"/>
                </a:solidFill>
                <a:latin typeface="Calibri" pitchFamily="34" charset="0"/>
                <a:ea typeface="Calibri" pitchFamily="34" charset="-122"/>
                <a:cs typeface="Calibri" pitchFamily="34" charset="-120"/>
              </a:rPr>
              <a:t>Udział alarmów prawdziwych: Error Prone 0,567 · SonarQube 0,325 · SpotBugs 0,308</a:t>
            </a:r>
            <a:endParaRPr lang="en-US" sz="1600" dirty="0"/>
          </a:p>
        </p:txBody>
      </p:sp>
      <p:sp>
        <p:nvSpPr>
          <p:cNvPr id="17" name="Text 15"/>
          <p:cNvSpPr txBox="1"/>
          <p:nvPr/>
        </p:nvSpPr>
        <p:spPr>
          <a:xfrm>
            <a:off x="548640" y="4983480"/>
            <a:ext cx="11094415" cy="310896"/>
          </a:xfrm>
          <a:prstGeom prst="rect">
            <a:avLst/>
          </a:prstGeom>
          <a:noFill/>
          <a:ln/>
        </p:spPr>
        <p:txBody>
          <a:bodyPr wrap="square" lIns="0" tIns="0" rIns="0" bIns="0" rtlCol="0" anchor="t"/>
          <a:lstStyle/>
          <a:p>
            <a:pPr marL="0" indent="0">
              <a:buNone/>
            </a:pPr>
            <a:r>
              <a:rPr lang="en-US" sz="1400" dirty="0">
                <a:solidFill>
                  <a:srgbClr val="525C69"/>
                </a:solidFill>
                <a:latin typeface="Calibri" pitchFamily="34" charset="0"/>
                <a:ea typeface="Calibri" pitchFamily="34" charset="-122"/>
                <a:cs typeface="Calibri" pitchFamily="34" charset="-120"/>
              </a:rPr>
              <a:t>Etap 2 dokłada reguły, bo w statystyce to reguła jest jednostką losowania.</a:t>
            </a:r>
            <a:endParaRPr lang="en-US" sz="1400" dirty="0"/>
          </a:p>
        </p:txBody>
      </p:sp>
      <p:sp>
        <p:nvSpPr>
          <p:cNvPr id="19" name="Text 16"/>
          <p:cNvSpPr txBox="1"/>
          <p:nvPr/>
        </p:nvSpPr>
        <p:spPr>
          <a:xfrm>
            <a:off x="10725912" y="6382512"/>
            <a:ext cx="914400" cy="237744"/>
          </a:xfrm>
          <a:prstGeom prst="rect">
            <a:avLst/>
          </a:prstGeom>
          <a:noFill/>
          <a:ln/>
        </p:spPr>
        <p:txBody>
          <a:bodyPr wrap="square" lIns="0" tIns="0" rIns="0" bIns="0" rtlCol="0" anchor="t"/>
          <a:lstStyle/>
          <a:p>
            <a:pPr marL="0" indent="0" algn="r">
              <a:buNone/>
            </a:pPr>
            <a:r>
              <a:rPr lang="en-US" sz="1100" dirty="0">
                <a:solidFill>
                  <a:srgbClr val="525C69"/>
                </a:solidFill>
                <a:latin typeface="Calibri" pitchFamily="34" charset="0"/>
                <a:ea typeface="Calibri" pitchFamily="34" charset="-122"/>
                <a:cs typeface="Calibri" pitchFamily="34" charset="-120"/>
              </a:rPr>
              <a:t>Z4</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566928"/>
            <a:ext cx="11094415" cy="731520"/>
          </a:xfrm>
          <a:prstGeom prst="rect">
            <a:avLst/>
          </a:prstGeom>
          <a:noFill/>
          <a:ln/>
        </p:spPr>
        <p:txBody>
          <a:bodyPr wrap="square" lIns="0" tIns="0" rIns="0" bIns="0" rtlCol="0" anchor="t"/>
          <a:lstStyle/>
          <a:p>
            <a:pPr marL="0" indent="0" algn="l">
              <a:buNone/>
            </a:pPr>
            <a:r>
              <a:rPr lang="en-US" sz="3000" b="1" dirty="0">
                <a:solidFill>
                  <a:srgbClr val="2D3843"/>
                </a:solidFill>
                <a:latin typeface="Calibri" pitchFamily="34" charset="0"/>
                <a:ea typeface="Calibri" pitchFamily="34" charset="-122"/>
                <a:cs typeface="Calibri" pitchFamily="34" charset="-120"/>
              </a:rPr>
              <a:t>Jednomyślność błędnych werdyktów</a:t>
            </a:r>
            <a:endParaRPr lang="en-US" sz="3000" dirty="0"/>
          </a:p>
        </p:txBody>
      </p:sp>
      <p:sp>
        <p:nvSpPr>
          <p:cNvPr id="3" name="Text 1"/>
          <p:cNvSpPr txBox="1"/>
          <p:nvPr/>
        </p:nvSpPr>
        <p:spPr>
          <a:xfrm>
            <a:off x="548640" y="274320"/>
            <a:ext cx="10058400" cy="274320"/>
          </a:xfrm>
          <a:prstGeom prst="rect">
            <a:avLst/>
          </a:prstGeom>
          <a:noFill/>
          <a:ln/>
        </p:spPr>
        <p:txBody>
          <a:bodyPr wrap="square" lIns="0" tIns="0" rIns="0" bIns="0" rtlCol="0" anchor="t"/>
          <a:lstStyle/>
          <a:p>
            <a:pPr marL="0" indent="0">
              <a:buNone/>
            </a:pPr>
            <a:r>
              <a:rPr lang="en-US" sz="1300" b="1" kern="0" spc="150" dirty="0">
                <a:solidFill>
                  <a:srgbClr val="3C5FA8"/>
                </a:solidFill>
                <a:latin typeface="Calibri" pitchFamily="34" charset="0"/>
                <a:ea typeface="Calibri" pitchFamily="34" charset="-122"/>
                <a:cs typeface="Calibri" pitchFamily="34" charset="-120"/>
              </a:rPr>
              <a:t>ZAPAS · NA PYTANIA</a:t>
            </a:r>
            <a:endParaRPr lang="en-US" sz="1300" dirty="0"/>
          </a:p>
        </p:txBody>
      </p:sp>
      <p:graphicFrame>
        <p:nvGraphicFramePr>
          <p:cNvPr id="21" name="Table 0"/>
          <p:cNvGraphicFramePr>
            <a:graphicFrameLocks noGrp="1"/>
          </p:cNvGraphicFramePr>
          <p:nvPr>
            <p:extLst>
              <p:ext uri="{D42A27DB-BD31-4B8C-83A1-F6EECF244321}">
                <p14:modId xmlns:p14="http://schemas.microsoft.com/office/powerpoint/2010/main" val="1579011935"/>
              </p:ext>
            </p:extLst>
          </p:nvPr>
        </p:nvGraphicFramePr>
        <p:xfrm>
          <a:off x="548640" y="1463040"/>
          <a:ext cx="8229600" cy="3334512"/>
        </p:xfrm>
        <a:graphic>
          <a:graphicData uri="http://schemas.openxmlformats.org/drawingml/2006/table">
            <a:tbl>
              <a:tblPr/>
              <a:tblGrid>
                <a:gridCol w="2194560">
                  <a:extLst>
                    <a:ext uri="{9D8B030D-6E8A-4147-A177-3AD203B41FA5}">
                      <a16:colId xmlns:a16="http://schemas.microsoft.com/office/drawing/2014/main" val="20000"/>
                    </a:ext>
                  </a:extLst>
                </a:gridCol>
                <a:gridCol w="1508760">
                  <a:extLst>
                    <a:ext uri="{9D8B030D-6E8A-4147-A177-3AD203B41FA5}">
                      <a16:colId xmlns:a16="http://schemas.microsoft.com/office/drawing/2014/main" val="20001"/>
                    </a:ext>
                  </a:extLst>
                </a:gridCol>
                <a:gridCol w="1508760">
                  <a:extLst>
                    <a:ext uri="{9D8B030D-6E8A-4147-A177-3AD203B41FA5}">
                      <a16:colId xmlns:a16="http://schemas.microsoft.com/office/drawing/2014/main" val="20002"/>
                    </a:ext>
                  </a:extLst>
                </a:gridCol>
                <a:gridCol w="1508760">
                  <a:extLst>
                    <a:ext uri="{9D8B030D-6E8A-4147-A177-3AD203B41FA5}">
                      <a16:colId xmlns:a16="http://schemas.microsoft.com/office/drawing/2014/main" val="20003"/>
                    </a:ext>
                  </a:extLst>
                </a:gridCol>
                <a:gridCol w="1508760">
                  <a:extLst>
                    <a:ext uri="{9D8B030D-6E8A-4147-A177-3AD203B41FA5}">
                      <a16:colId xmlns:a16="http://schemas.microsoft.com/office/drawing/2014/main" val="20004"/>
                    </a:ext>
                  </a:extLst>
                </a:gridCol>
              </a:tblGrid>
              <a:tr h="402336">
                <a:tc>
                  <a:txBody>
                    <a:bodyPr/>
                    <a:lstStyle/>
                    <a:p>
                      <a:pPr marL="0" indent="0" algn="l">
                        <a:buNone/>
                      </a:pPr>
                      <a:r>
                        <a:rPr lang="en-US" sz="1400" b="1" dirty="0">
                          <a:solidFill>
                            <a:srgbClr val="FFFFFF"/>
                          </a:solidFill>
                          <a:latin typeface="Calibri" pitchFamily="34" charset="0"/>
                          <a:ea typeface="Calibri" pitchFamily="34" charset="-122"/>
                          <a:cs typeface="Calibri" pitchFamily="34" charset="-120"/>
                        </a:rPr>
                        <a:t>Model</a:t>
                      </a:r>
                      <a:endParaRPr lang="en-US" sz="14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2D3843"/>
                    </a:solidFill>
                  </a:tcPr>
                </a:tc>
                <a:tc>
                  <a:txBody>
                    <a:bodyPr/>
                    <a:lstStyle/>
                    <a:p>
                      <a:pPr marL="0" indent="0" algn="ctr">
                        <a:buNone/>
                      </a:pPr>
                      <a:r>
                        <a:rPr lang="en-US" sz="1400" b="1" dirty="0">
                          <a:solidFill>
                            <a:srgbClr val="FFFFFF"/>
                          </a:solidFill>
                          <a:latin typeface="Calibri" pitchFamily="34" charset="0"/>
                          <a:ea typeface="Calibri" pitchFamily="34" charset="-122"/>
                          <a:cs typeface="Calibri" pitchFamily="34" charset="-120"/>
                        </a:rPr>
                        <a:t>Błędne werdykty</a:t>
                      </a:r>
                      <a:endParaRPr lang="en-US" sz="14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2D3843"/>
                    </a:solidFill>
                  </a:tcPr>
                </a:tc>
                <a:tc>
                  <a:txBody>
                    <a:bodyPr/>
                    <a:lstStyle/>
                    <a:p>
                      <a:pPr marL="0" indent="0" algn="ctr">
                        <a:buNone/>
                      </a:pPr>
                      <a:r>
                        <a:rPr lang="en-US" sz="1400" b="1" dirty="0">
                          <a:solidFill>
                            <a:srgbClr val="FFFFFF"/>
                          </a:solidFill>
                          <a:latin typeface="Calibri" pitchFamily="34" charset="0"/>
                          <a:ea typeface="Calibri" pitchFamily="34" charset="-122"/>
                          <a:cs typeface="Calibri" pitchFamily="34" charset="-120"/>
                        </a:rPr>
                        <a:t>Jednomyślne 3:0</a:t>
                      </a:r>
                      <a:endParaRPr lang="en-US" sz="14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2D3843"/>
                    </a:solidFill>
                  </a:tcPr>
                </a:tc>
                <a:tc>
                  <a:txBody>
                    <a:bodyPr/>
                    <a:lstStyle/>
                    <a:p>
                      <a:pPr marL="0" indent="0" algn="ctr">
                        <a:buNone/>
                      </a:pPr>
                      <a:r>
                        <a:rPr lang="en-US" sz="1400" b="1" dirty="0">
                          <a:solidFill>
                            <a:srgbClr val="FFFFFF"/>
                          </a:solidFill>
                          <a:latin typeface="Calibri" pitchFamily="34" charset="0"/>
                          <a:ea typeface="Calibri" pitchFamily="34" charset="-122"/>
                          <a:cs typeface="Calibri" pitchFamily="34" charset="-120"/>
                        </a:rPr>
                        <a:t>Rozbieżne 2:1</a:t>
                      </a:r>
                      <a:endParaRPr lang="en-US" sz="14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2D3843"/>
                    </a:solidFill>
                  </a:tcPr>
                </a:tc>
                <a:tc>
                  <a:txBody>
                    <a:bodyPr/>
                    <a:lstStyle/>
                    <a:p>
                      <a:pPr marL="0" indent="0" algn="ctr">
                        <a:buNone/>
                      </a:pPr>
                      <a:r>
                        <a:rPr lang="en-US" sz="1400" b="1" dirty="0">
                          <a:solidFill>
                            <a:srgbClr val="FFFFFF"/>
                          </a:solidFill>
                          <a:latin typeface="Calibri" pitchFamily="34" charset="0"/>
                          <a:ea typeface="Calibri" pitchFamily="34" charset="-122"/>
                          <a:cs typeface="Calibri" pitchFamily="34" charset="-120"/>
                        </a:rPr>
                        <a:t>Udział jednomyślnych</a:t>
                      </a:r>
                      <a:endParaRPr lang="en-US" sz="14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2D3843"/>
                    </a:solidFill>
                  </a:tcPr>
                </a:tc>
                <a:extLst>
                  <a:ext uri="{0D108BD9-81ED-4DB2-BD59-A6C34878D82A}">
                    <a16:rowId xmlns:a16="http://schemas.microsoft.com/office/drawing/2014/main" val="10000"/>
                  </a:ext>
                </a:extLst>
              </a:tr>
              <a:tr h="402336">
                <a:tc>
                  <a:txBody>
                    <a:bodyPr/>
                    <a:lstStyle/>
                    <a:p>
                      <a:pPr marL="0" indent="0" algn="l">
                        <a:buNone/>
                      </a:pPr>
                      <a:r>
                        <a:rPr lang="en-US" sz="1400" b="1" dirty="0">
                          <a:solidFill>
                            <a:srgbClr val="2D3843"/>
                          </a:solidFill>
                          <a:latin typeface="Calibri" pitchFamily="34" charset="0"/>
                          <a:ea typeface="Calibri" pitchFamily="34" charset="-122"/>
                          <a:cs typeface="Calibri" pitchFamily="34" charset="-120"/>
                        </a:rPr>
                        <a:t>Claude Opus 5</a:t>
                      </a:r>
                      <a:endParaRPr lang="en-US" sz="14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D3843"/>
                          </a:solidFill>
                          <a:latin typeface="Calibri" pitchFamily="34" charset="0"/>
                          <a:ea typeface="Calibri" pitchFamily="34" charset="-122"/>
                          <a:cs typeface="Calibri" pitchFamily="34" charset="-120"/>
                        </a:rPr>
                        <a:t>92</a:t>
                      </a:r>
                      <a:endParaRPr lang="en-US" sz="14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D3843"/>
                          </a:solidFill>
                          <a:latin typeface="Calibri" pitchFamily="34" charset="0"/>
                          <a:ea typeface="Calibri" pitchFamily="34" charset="-122"/>
                          <a:cs typeface="Calibri" pitchFamily="34" charset="-120"/>
                        </a:rPr>
                        <a:t>80</a:t>
                      </a:r>
                      <a:endParaRPr lang="en-US" sz="14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D3843"/>
                          </a:solidFill>
                          <a:latin typeface="Calibri" pitchFamily="34" charset="0"/>
                          <a:ea typeface="Calibri" pitchFamily="34" charset="-122"/>
                          <a:cs typeface="Calibri" pitchFamily="34" charset="-120"/>
                        </a:rPr>
                        <a:t>12</a:t>
                      </a:r>
                      <a:endParaRPr lang="en-US" sz="14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D3843"/>
                          </a:solidFill>
                          <a:latin typeface="Calibri" pitchFamily="34" charset="0"/>
                          <a:ea typeface="Calibri" pitchFamily="34" charset="-122"/>
                          <a:cs typeface="Calibri" pitchFamily="34" charset="-120"/>
                        </a:rPr>
                        <a:t>0,870</a:t>
                      </a:r>
                      <a:endParaRPr lang="en-US" sz="14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02336">
                <a:tc>
                  <a:txBody>
                    <a:bodyPr/>
                    <a:lstStyle/>
                    <a:p>
                      <a:pPr marL="0" indent="0" algn="l">
                        <a:buNone/>
                      </a:pPr>
                      <a:r>
                        <a:rPr lang="en-US" sz="1400" b="1" dirty="0">
                          <a:solidFill>
                            <a:srgbClr val="2D3843"/>
                          </a:solidFill>
                          <a:latin typeface="Calibri" pitchFamily="34" charset="0"/>
                          <a:ea typeface="Calibri" pitchFamily="34" charset="-122"/>
                          <a:cs typeface="Calibri" pitchFamily="34" charset="-120"/>
                        </a:rPr>
                        <a:t>Claude Sonnet 5</a:t>
                      </a:r>
                      <a:endParaRPr lang="en-US" sz="14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4F6F9"/>
                    </a:solidFill>
                  </a:tcPr>
                </a:tc>
                <a:tc>
                  <a:txBody>
                    <a:bodyPr/>
                    <a:lstStyle/>
                    <a:p>
                      <a:pPr marL="0" indent="0" algn="ctr">
                        <a:buNone/>
                      </a:pPr>
                      <a:r>
                        <a:rPr lang="en-US" sz="1400" dirty="0">
                          <a:solidFill>
                            <a:srgbClr val="2D3843"/>
                          </a:solidFill>
                          <a:latin typeface="Calibri" pitchFamily="34" charset="0"/>
                          <a:ea typeface="Calibri" pitchFamily="34" charset="-122"/>
                          <a:cs typeface="Calibri" pitchFamily="34" charset="-120"/>
                        </a:rPr>
                        <a:t>96</a:t>
                      </a:r>
                      <a:endParaRPr lang="en-US" sz="14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4F6F9"/>
                    </a:solidFill>
                  </a:tcPr>
                </a:tc>
                <a:tc>
                  <a:txBody>
                    <a:bodyPr/>
                    <a:lstStyle/>
                    <a:p>
                      <a:pPr marL="0" indent="0" algn="ctr">
                        <a:buNone/>
                      </a:pPr>
                      <a:r>
                        <a:rPr lang="en-US" sz="1400" dirty="0">
                          <a:solidFill>
                            <a:srgbClr val="2D3843"/>
                          </a:solidFill>
                          <a:latin typeface="Calibri" pitchFamily="34" charset="0"/>
                          <a:ea typeface="Calibri" pitchFamily="34" charset="-122"/>
                          <a:cs typeface="Calibri" pitchFamily="34" charset="-120"/>
                        </a:rPr>
                        <a:t>83</a:t>
                      </a:r>
                      <a:endParaRPr lang="en-US" sz="14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4F6F9"/>
                    </a:solidFill>
                  </a:tcPr>
                </a:tc>
                <a:tc>
                  <a:txBody>
                    <a:bodyPr/>
                    <a:lstStyle/>
                    <a:p>
                      <a:pPr marL="0" indent="0" algn="ctr">
                        <a:buNone/>
                      </a:pPr>
                      <a:r>
                        <a:rPr lang="en-US" sz="1400" dirty="0">
                          <a:solidFill>
                            <a:srgbClr val="2D3843"/>
                          </a:solidFill>
                          <a:latin typeface="Calibri" pitchFamily="34" charset="0"/>
                          <a:ea typeface="Calibri" pitchFamily="34" charset="-122"/>
                          <a:cs typeface="Calibri" pitchFamily="34" charset="-120"/>
                        </a:rPr>
                        <a:t>13</a:t>
                      </a:r>
                      <a:endParaRPr lang="en-US" sz="14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4F6F9"/>
                    </a:solidFill>
                  </a:tcPr>
                </a:tc>
                <a:tc>
                  <a:txBody>
                    <a:bodyPr/>
                    <a:lstStyle/>
                    <a:p>
                      <a:pPr marL="0" indent="0" algn="ctr">
                        <a:buNone/>
                      </a:pPr>
                      <a:r>
                        <a:rPr lang="en-US" sz="1400" dirty="0">
                          <a:solidFill>
                            <a:srgbClr val="2D3843"/>
                          </a:solidFill>
                          <a:latin typeface="Calibri" pitchFamily="34" charset="0"/>
                          <a:ea typeface="Calibri" pitchFamily="34" charset="-122"/>
                          <a:cs typeface="Calibri" pitchFamily="34" charset="-120"/>
                        </a:rPr>
                        <a:t>0,865</a:t>
                      </a:r>
                      <a:endParaRPr lang="en-US" sz="14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4F6F9"/>
                    </a:solidFill>
                  </a:tcPr>
                </a:tc>
                <a:extLst>
                  <a:ext uri="{0D108BD9-81ED-4DB2-BD59-A6C34878D82A}">
                    <a16:rowId xmlns:a16="http://schemas.microsoft.com/office/drawing/2014/main" val="10002"/>
                  </a:ext>
                </a:extLst>
              </a:tr>
              <a:tr h="402336">
                <a:tc>
                  <a:txBody>
                    <a:bodyPr/>
                    <a:lstStyle/>
                    <a:p>
                      <a:pPr marL="0" indent="0" algn="l">
                        <a:buNone/>
                      </a:pPr>
                      <a:r>
                        <a:rPr lang="en-US" sz="1400" b="1" dirty="0">
                          <a:solidFill>
                            <a:srgbClr val="2D3843"/>
                          </a:solidFill>
                          <a:latin typeface="Calibri" pitchFamily="34" charset="0"/>
                          <a:ea typeface="Calibri" pitchFamily="34" charset="-122"/>
                          <a:cs typeface="Calibri" pitchFamily="34" charset="-120"/>
                        </a:rPr>
                        <a:t>GPT-5.6 Terra</a:t>
                      </a:r>
                      <a:endParaRPr lang="en-US" sz="14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D3843"/>
                          </a:solidFill>
                          <a:latin typeface="Calibri" pitchFamily="34" charset="0"/>
                          <a:ea typeface="Calibri" pitchFamily="34" charset="-122"/>
                          <a:cs typeface="Calibri" pitchFamily="34" charset="-120"/>
                        </a:rPr>
                        <a:t>82</a:t>
                      </a:r>
                      <a:endParaRPr lang="en-US" sz="14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D3843"/>
                          </a:solidFill>
                          <a:latin typeface="Calibri" pitchFamily="34" charset="0"/>
                          <a:ea typeface="Calibri" pitchFamily="34" charset="-122"/>
                          <a:cs typeface="Calibri" pitchFamily="34" charset="-120"/>
                        </a:rPr>
                        <a:t>68</a:t>
                      </a:r>
                      <a:endParaRPr lang="en-US" sz="14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D3843"/>
                          </a:solidFill>
                          <a:latin typeface="Calibri" pitchFamily="34" charset="0"/>
                          <a:ea typeface="Calibri" pitchFamily="34" charset="-122"/>
                          <a:cs typeface="Calibri" pitchFamily="34" charset="-120"/>
                        </a:rPr>
                        <a:t>14</a:t>
                      </a:r>
                      <a:endParaRPr lang="en-US" sz="14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D3843"/>
                          </a:solidFill>
                          <a:latin typeface="Calibri" pitchFamily="34" charset="0"/>
                          <a:ea typeface="Calibri" pitchFamily="34" charset="-122"/>
                          <a:cs typeface="Calibri" pitchFamily="34" charset="-120"/>
                        </a:rPr>
                        <a:t>0,829</a:t>
                      </a:r>
                      <a:endParaRPr lang="en-US" sz="14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02336">
                <a:tc>
                  <a:txBody>
                    <a:bodyPr/>
                    <a:lstStyle/>
                    <a:p>
                      <a:pPr marL="0" indent="0" algn="l">
                        <a:buNone/>
                      </a:pPr>
                      <a:r>
                        <a:rPr lang="en-US" sz="1400" b="1" dirty="0">
                          <a:solidFill>
                            <a:srgbClr val="2D3843"/>
                          </a:solidFill>
                          <a:latin typeface="Calibri" pitchFamily="34" charset="0"/>
                          <a:ea typeface="Calibri" pitchFamily="34" charset="-122"/>
                          <a:cs typeface="Calibri" pitchFamily="34" charset="-120"/>
                        </a:rPr>
                        <a:t>GPT-5.6 Luna</a:t>
                      </a:r>
                      <a:endParaRPr lang="en-US" sz="14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4F6F9"/>
                    </a:solidFill>
                  </a:tcPr>
                </a:tc>
                <a:tc>
                  <a:txBody>
                    <a:bodyPr/>
                    <a:lstStyle/>
                    <a:p>
                      <a:pPr marL="0" indent="0" algn="ctr">
                        <a:buNone/>
                      </a:pPr>
                      <a:r>
                        <a:rPr lang="en-US" sz="1400" dirty="0">
                          <a:solidFill>
                            <a:srgbClr val="2D3843"/>
                          </a:solidFill>
                          <a:latin typeface="Calibri" pitchFamily="34" charset="0"/>
                          <a:ea typeface="Calibri" pitchFamily="34" charset="-122"/>
                          <a:cs typeface="Calibri" pitchFamily="34" charset="-120"/>
                        </a:rPr>
                        <a:t>110</a:t>
                      </a:r>
                      <a:endParaRPr lang="en-US" sz="14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4F6F9"/>
                    </a:solidFill>
                  </a:tcPr>
                </a:tc>
                <a:tc>
                  <a:txBody>
                    <a:bodyPr/>
                    <a:lstStyle/>
                    <a:p>
                      <a:pPr marL="0" indent="0" algn="ctr">
                        <a:buNone/>
                      </a:pPr>
                      <a:r>
                        <a:rPr lang="en-US" sz="1400" dirty="0">
                          <a:solidFill>
                            <a:srgbClr val="2D3843"/>
                          </a:solidFill>
                          <a:latin typeface="Calibri" pitchFamily="34" charset="0"/>
                          <a:ea typeface="Calibri" pitchFamily="34" charset="-122"/>
                          <a:cs typeface="Calibri" pitchFamily="34" charset="-120"/>
                        </a:rPr>
                        <a:t>79</a:t>
                      </a:r>
                      <a:endParaRPr lang="en-US" sz="14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4F6F9"/>
                    </a:solidFill>
                  </a:tcPr>
                </a:tc>
                <a:tc>
                  <a:txBody>
                    <a:bodyPr/>
                    <a:lstStyle/>
                    <a:p>
                      <a:pPr marL="0" indent="0" algn="ctr">
                        <a:buNone/>
                      </a:pPr>
                      <a:r>
                        <a:rPr lang="en-US" sz="1400" dirty="0">
                          <a:solidFill>
                            <a:srgbClr val="2D3843"/>
                          </a:solidFill>
                          <a:latin typeface="Calibri" pitchFamily="34" charset="0"/>
                          <a:ea typeface="Calibri" pitchFamily="34" charset="-122"/>
                          <a:cs typeface="Calibri" pitchFamily="34" charset="-120"/>
                        </a:rPr>
                        <a:t>31</a:t>
                      </a:r>
                      <a:endParaRPr lang="en-US" sz="14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4F6F9"/>
                    </a:solidFill>
                  </a:tcPr>
                </a:tc>
                <a:tc>
                  <a:txBody>
                    <a:bodyPr/>
                    <a:lstStyle/>
                    <a:p>
                      <a:pPr marL="0" indent="0" algn="ctr">
                        <a:buNone/>
                      </a:pPr>
                      <a:r>
                        <a:rPr lang="en-US" sz="1400" dirty="0">
                          <a:solidFill>
                            <a:srgbClr val="2D3843"/>
                          </a:solidFill>
                          <a:latin typeface="Calibri" pitchFamily="34" charset="0"/>
                          <a:ea typeface="Calibri" pitchFamily="34" charset="-122"/>
                          <a:cs typeface="Calibri" pitchFamily="34" charset="-120"/>
                        </a:rPr>
                        <a:t>0,718</a:t>
                      </a:r>
                      <a:endParaRPr lang="en-US" sz="14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4F6F9"/>
                    </a:solidFill>
                  </a:tcPr>
                </a:tc>
                <a:extLst>
                  <a:ext uri="{0D108BD9-81ED-4DB2-BD59-A6C34878D82A}">
                    <a16:rowId xmlns:a16="http://schemas.microsoft.com/office/drawing/2014/main" val="10004"/>
                  </a:ext>
                </a:extLst>
              </a:tr>
              <a:tr h="402336">
                <a:tc>
                  <a:txBody>
                    <a:bodyPr/>
                    <a:lstStyle/>
                    <a:p>
                      <a:pPr marL="0" indent="0" algn="l">
                        <a:buNone/>
                      </a:pPr>
                      <a:r>
                        <a:rPr lang="en-US" sz="1400" b="1" dirty="0">
                          <a:solidFill>
                            <a:srgbClr val="2D3843"/>
                          </a:solidFill>
                          <a:latin typeface="Calibri" pitchFamily="34" charset="0"/>
                          <a:ea typeface="Calibri" pitchFamily="34" charset="-122"/>
                          <a:cs typeface="Calibri" pitchFamily="34" charset="-120"/>
                        </a:rPr>
                        <a:t>gpt-oss-120b</a:t>
                      </a:r>
                      <a:endParaRPr lang="en-US" sz="14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D3843"/>
                          </a:solidFill>
                          <a:latin typeface="Calibri" pitchFamily="34" charset="0"/>
                          <a:ea typeface="Calibri" pitchFamily="34" charset="-122"/>
                          <a:cs typeface="Calibri" pitchFamily="34" charset="-120"/>
                        </a:rPr>
                        <a:t>94</a:t>
                      </a:r>
                      <a:endParaRPr lang="en-US" sz="14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D3843"/>
                          </a:solidFill>
                          <a:latin typeface="Calibri" pitchFamily="34" charset="0"/>
                          <a:ea typeface="Calibri" pitchFamily="34" charset="-122"/>
                          <a:cs typeface="Calibri" pitchFamily="34" charset="-120"/>
                        </a:rPr>
                        <a:t>72</a:t>
                      </a:r>
                      <a:endParaRPr lang="en-US" sz="14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D3843"/>
                          </a:solidFill>
                          <a:latin typeface="Calibri" pitchFamily="34" charset="0"/>
                          <a:ea typeface="Calibri" pitchFamily="34" charset="-122"/>
                          <a:cs typeface="Calibri" pitchFamily="34" charset="-120"/>
                        </a:rPr>
                        <a:t>22</a:t>
                      </a:r>
                      <a:endParaRPr lang="en-US" sz="14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D3843"/>
                          </a:solidFill>
                          <a:latin typeface="Calibri" pitchFamily="34" charset="0"/>
                          <a:ea typeface="Calibri" pitchFamily="34" charset="-122"/>
                          <a:cs typeface="Calibri" pitchFamily="34" charset="-120"/>
                        </a:rPr>
                        <a:t>0,766</a:t>
                      </a:r>
                      <a:endParaRPr lang="en-US" sz="14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402336">
                <a:tc>
                  <a:txBody>
                    <a:bodyPr/>
                    <a:lstStyle/>
                    <a:p>
                      <a:pPr marL="0" indent="0" algn="l">
                        <a:buNone/>
                      </a:pPr>
                      <a:r>
                        <a:rPr lang="en-US" sz="1400" b="1" dirty="0">
                          <a:solidFill>
                            <a:srgbClr val="2D3843"/>
                          </a:solidFill>
                          <a:latin typeface="Calibri" pitchFamily="34" charset="0"/>
                          <a:ea typeface="Calibri" pitchFamily="34" charset="-122"/>
                          <a:cs typeface="Calibri" pitchFamily="34" charset="-120"/>
                        </a:rPr>
                        <a:t>gpt-oss-20b</a:t>
                      </a:r>
                      <a:endParaRPr lang="en-US" sz="14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4F6F9"/>
                    </a:solidFill>
                  </a:tcPr>
                </a:tc>
                <a:tc>
                  <a:txBody>
                    <a:bodyPr/>
                    <a:lstStyle/>
                    <a:p>
                      <a:pPr marL="0" indent="0" algn="ctr">
                        <a:buNone/>
                      </a:pPr>
                      <a:r>
                        <a:rPr lang="en-US" sz="1400" dirty="0">
                          <a:solidFill>
                            <a:srgbClr val="2D3843"/>
                          </a:solidFill>
                          <a:latin typeface="Calibri" pitchFamily="34" charset="0"/>
                          <a:ea typeface="Calibri" pitchFamily="34" charset="-122"/>
                          <a:cs typeface="Calibri" pitchFamily="34" charset="-120"/>
                        </a:rPr>
                        <a:t>89</a:t>
                      </a:r>
                      <a:endParaRPr lang="en-US" sz="14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4F6F9"/>
                    </a:solidFill>
                  </a:tcPr>
                </a:tc>
                <a:tc>
                  <a:txBody>
                    <a:bodyPr/>
                    <a:lstStyle/>
                    <a:p>
                      <a:pPr marL="0" indent="0" algn="ctr">
                        <a:buNone/>
                      </a:pPr>
                      <a:r>
                        <a:rPr lang="en-US" sz="1400" dirty="0">
                          <a:solidFill>
                            <a:srgbClr val="2D3843"/>
                          </a:solidFill>
                          <a:latin typeface="Calibri" pitchFamily="34" charset="0"/>
                          <a:ea typeface="Calibri" pitchFamily="34" charset="-122"/>
                          <a:cs typeface="Calibri" pitchFamily="34" charset="-120"/>
                        </a:rPr>
                        <a:t>55</a:t>
                      </a:r>
                      <a:endParaRPr lang="en-US" sz="14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4F6F9"/>
                    </a:solidFill>
                  </a:tcPr>
                </a:tc>
                <a:tc>
                  <a:txBody>
                    <a:bodyPr/>
                    <a:lstStyle/>
                    <a:p>
                      <a:pPr marL="0" indent="0" algn="ctr">
                        <a:buNone/>
                      </a:pPr>
                      <a:r>
                        <a:rPr lang="en-US" sz="1400" dirty="0">
                          <a:solidFill>
                            <a:srgbClr val="2D3843"/>
                          </a:solidFill>
                          <a:latin typeface="Calibri" pitchFamily="34" charset="0"/>
                          <a:ea typeface="Calibri" pitchFamily="34" charset="-122"/>
                          <a:cs typeface="Calibri" pitchFamily="34" charset="-120"/>
                        </a:rPr>
                        <a:t>34</a:t>
                      </a:r>
                      <a:endParaRPr lang="en-US" sz="14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4F6F9"/>
                    </a:solidFill>
                  </a:tcPr>
                </a:tc>
                <a:tc>
                  <a:txBody>
                    <a:bodyPr/>
                    <a:lstStyle/>
                    <a:p>
                      <a:pPr marL="0" indent="0" algn="ctr">
                        <a:buNone/>
                      </a:pPr>
                      <a:r>
                        <a:rPr lang="en-US" sz="1400" dirty="0">
                          <a:solidFill>
                            <a:srgbClr val="2D3843"/>
                          </a:solidFill>
                          <a:latin typeface="Calibri" pitchFamily="34" charset="0"/>
                          <a:ea typeface="Calibri" pitchFamily="34" charset="-122"/>
                          <a:cs typeface="Calibri" pitchFamily="34" charset="-120"/>
                        </a:rPr>
                        <a:t>0,618</a:t>
                      </a:r>
                      <a:endParaRPr lang="en-US" sz="14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4F6F9"/>
                    </a:solidFill>
                  </a:tcPr>
                </a:tc>
                <a:extLst>
                  <a:ext uri="{0D108BD9-81ED-4DB2-BD59-A6C34878D82A}">
                    <a16:rowId xmlns:a16="http://schemas.microsoft.com/office/drawing/2014/main" val="10006"/>
                  </a:ext>
                </a:extLst>
              </a:tr>
              <a:tr h="402336">
                <a:tc>
                  <a:txBody>
                    <a:bodyPr/>
                    <a:lstStyle/>
                    <a:p>
                      <a:pPr marL="0" indent="0" algn="l">
                        <a:buNone/>
                      </a:pPr>
                      <a:r>
                        <a:rPr lang="en-US" sz="1400" b="1" dirty="0">
                          <a:solidFill>
                            <a:srgbClr val="2D3843"/>
                          </a:solidFill>
                          <a:latin typeface="Calibri" pitchFamily="34" charset="0"/>
                          <a:ea typeface="Calibri" pitchFamily="34" charset="-122"/>
                          <a:cs typeface="Calibri" pitchFamily="34" charset="-120"/>
                        </a:rPr>
                        <a:t>Qwen3.5 9B</a:t>
                      </a:r>
                      <a:endParaRPr lang="en-US" sz="14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D3843"/>
                          </a:solidFill>
                          <a:latin typeface="Calibri" pitchFamily="34" charset="0"/>
                          <a:ea typeface="Calibri" pitchFamily="34" charset="-122"/>
                          <a:cs typeface="Calibri" pitchFamily="34" charset="-120"/>
                        </a:rPr>
                        <a:t>112</a:t>
                      </a:r>
                      <a:endParaRPr lang="en-US" sz="14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D3843"/>
                          </a:solidFill>
                          <a:latin typeface="Calibri" pitchFamily="34" charset="0"/>
                          <a:ea typeface="Calibri" pitchFamily="34" charset="-122"/>
                          <a:cs typeface="Calibri" pitchFamily="34" charset="-120"/>
                        </a:rPr>
                        <a:t>46</a:t>
                      </a:r>
                      <a:endParaRPr lang="en-US" sz="14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D3843"/>
                          </a:solidFill>
                          <a:latin typeface="Calibri" pitchFamily="34" charset="0"/>
                          <a:ea typeface="Calibri" pitchFamily="34" charset="-122"/>
                          <a:cs typeface="Calibri" pitchFamily="34" charset="-120"/>
                        </a:rPr>
                        <a:t>66</a:t>
                      </a:r>
                      <a:endParaRPr lang="en-US" sz="14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D3843"/>
                          </a:solidFill>
                          <a:latin typeface="Calibri" pitchFamily="34" charset="0"/>
                          <a:ea typeface="Calibri" pitchFamily="34" charset="-122"/>
                          <a:cs typeface="Calibri" pitchFamily="34" charset="-120"/>
                        </a:rPr>
                        <a:t>0,411</a:t>
                      </a:r>
                      <a:endParaRPr lang="en-US" sz="1400" dirty="0">
                        <a:latin typeface="Calibri" charset="0"/>
                        <a:ea typeface="Calibri" charset="0"/>
                        <a:cs typeface="Calibri" charset="0"/>
                      </a:endParaRPr>
                    </a:p>
                  </a:txBody>
                  <a:tcPr marL="45720" marR="45720" anchor="ctr">
                    <a:lnL w="6350" cap="flat" cmpd="sng" algn="ctr">
                      <a:solidFill>
                        <a:srgbClr val="D5DAE1"/>
                      </a:solidFill>
                      <a:prstDash val="solid"/>
                      <a:round/>
                      <a:headEnd type="none" w="med" len="med"/>
                      <a:tailEnd type="none" w="med" len="med"/>
                    </a:lnL>
                    <a:lnR w="6350" cap="flat" cmpd="sng" algn="ctr">
                      <a:solidFill>
                        <a:srgbClr val="D5DAE1"/>
                      </a:solidFill>
                      <a:prstDash val="solid"/>
                      <a:round/>
                      <a:headEnd type="none" w="med" len="med"/>
                      <a:tailEnd type="none" w="med" len="med"/>
                    </a:lnR>
                    <a:lnT w="6350" cap="flat" cmpd="sng" algn="ctr">
                      <a:solidFill>
                        <a:srgbClr val="D5DAE1"/>
                      </a:solidFill>
                      <a:prstDash val="solid"/>
                      <a:round/>
                      <a:headEnd type="none" w="med" len="med"/>
                      <a:tailEnd type="none" w="med" len="med"/>
                    </a:lnT>
                    <a:lnB w="6350" cap="flat" cmpd="sng" algn="ctr">
                      <a:solidFill>
                        <a:srgbClr val="D5DAE1"/>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bl>
          </a:graphicData>
        </a:graphic>
      </p:graphicFrame>
      <p:sp>
        <p:nvSpPr>
          <p:cNvPr id="5" name="Shape 2"/>
          <p:cNvSpPr/>
          <p:nvPr/>
        </p:nvSpPr>
        <p:spPr>
          <a:xfrm>
            <a:off x="9052560" y="1463040"/>
            <a:ext cx="2587752" cy="2240280"/>
          </a:xfrm>
          <a:prstGeom prst="roundRect">
            <a:avLst>
              <a:gd name="adj" fmla="val 3265"/>
            </a:avLst>
          </a:prstGeom>
          <a:solidFill>
            <a:srgbClr val="EEF2FA"/>
          </a:solidFill>
          <a:ln w="12700">
            <a:solidFill>
              <a:srgbClr val="EEF2FA"/>
            </a:solidFill>
            <a:prstDash val="solid"/>
          </a:ln>
        </p:spPr>
        <p:txBody>
          <a:bodyPr/>
          <a:lstStyle/>
          <a:p>
            <a:endParaRPr lang="pl-PL"/>
          </a:p>
        </p:txBody>
      </p:sp>
      <p:sp>
        <p:nvSpPr>
          <p:cNvPr id="6" name="Text 3"/>
          <p:cNvSpPr txBox="1"/>
          <p:nvPr/>
        </p:nvSpPr>
        <p:spPr>
          <a:xfrm>
            <a:off x="9235440" y="1645920"/>
            <a:ext cx="2240280" cy="1920240"/>
          </a:xfrm>
          <a:prstGeom prst="rect">
            <a:avLst/>
          </a:prstGeom>
          <a:noFill/>
          <a:ln/>
        </p:spPr>
        <p:txBody>
          <a:bodyPr wrap="square" lIns="0" tIns="0" rIns="0" bIns="0" rtlCol="0" anchor="t"/>
          <a:lstStyle/>
          <a:p>
            <a:pPr marL="0" indent="0">
              <a:buNone/>
            </a:pPr>
            <a:r>
              <a:rPr lang="en-US" sz="1400" dirty="0">
                <a:solidFill>
                  <a:srgbClr val="2D3843"/>
                </a:solidFill>
                <a:latin typeface="Calibri" pitchFamily="34" charset="0"/>
                <a:ea typeface="Calibri" pitchFamily="34" charset="-122"/>
                <a:cs typeface="Calibri" pitchFamily="34" charset="-120"/>
              </a:rPr>
              <a:t>Rozbieżność powtórzeń wskazuje część niepewnych przypadków, ale większość pomyłek u sześciu modeli jest jednomyślna: kolejne powtórzenia ich nie wychwycą.</a:t>
            </a:r>
            <a:endParaRPr lang="en-US" sz="1400" dirty="0"/>
          </a:p>
        </p:txBody>
      </p:sp>
      <p:sp>
        <p:nvSpPr>
          <p:cNvPr id="7" name="Text 4"/>
          <p:cNvSpPr txBox="1"/>
          <p:nvPr/>
        </p:nvSpPr>
        <p:spPr>
          <a:xfrm>
            <a:off x="548640" y="4846320"/>
            <a:ext cx="11094415" cy="292608"/>
          </a:xfrm>
          <a:prstGeom prst="rect">
            <a:avLst/>
          </a:prstGeom>
          <a:noFill/>
          <a:ln/>
        </p:spPr>
        <p:txBody>
          <a:bodyPr wrap="square" lIns="0" tIns="0" rIns="0" bIns="0" rtlCol="0" anchor="t"/>
          <a:lstStyle/>
          <a:p>
            <a:pPr marL="0" indent="0">
              <a:buNone/>
            </a:pPr>
            <a:r>
              <a:rPr lang="en-US" sz="1200" dirty="0">
                <a:solidFill>
                  <a:srgbClr val="525C69"/>
                </a:solidFill>
                <a:latin typeface="Calibri" pitchFamily="34" charset="0"/>
                <a:ea typeface="Calibri" pitchFamily="34" charset="-122"/>
                <a:cs typeface="Calibri" pitchFamily="34" charset="-120"/>
              </a:rPr>
              <a:t>Błędne werdykty na 360 ostrzeżeniach z Jetty, werdykt większościowy. Tabela 7.1 w pracy.</a:t>
            </a:r>
            <a:endParaRPr lang="en-US" sz="1200" dirty="0"/>
          </a:p>
        </p:txBody>
      </p:sp>
      <p:sp>
        <p:nvSpPr>
          <p:cNvPr id="9" name="Text 5"/>
          <p:cNvSpPr txBox="1"/>
          <p:nvPr/>
        </p:nvSpPr>
        <p:spPr>
          <a:xfrm>
            <a:off x="10725912" y="6382512"/>
            <a:ext cx="914400" cy="237744"/>
          </a:xfrm>
          <a:prstGeom prst="rect">
            <a:avLst/>
          </a:prstGeom>
          <a:noFill/>
          <a:ln/>
        </p:spPr>
        <p:txBody>
          <a:bodyPr wrap="square" lIns="0" tIns="0" rIns="0" bIns="0" rtlCol="0" anchor="t"/>
          <a:lstStyle/>
          <a:p>
            <a:pPr marL="0" indent="0" algn="r">
              <a:buNone/>
            </a:pPr>
            <a:r>
              <a:rPr lang="en-US" sz="1100" dirty="0">
                <a:solidFill>
                  <a:srgbClr val="525C69"/>
                </a:solidFill>
                <a:latin typeface="Calibri" pitchFamily="34" charset="0"/>
                <a:ea typeface="Calibri" pitchFamily="34" charset="-122"/>
                <a:cs typeface="Calibri" pitchFamily="34" charset="-120"/>
              </a:rPr>
              <a:t>Z5</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Pakiet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624</TotalTime>
  <Words>10496</Words>
  <Application>Microsoft Office PowerPoint</Application>
  <PresentationFormat>Panoramiczny</PresentationFormat>
  <Paragraphs>531</Paragraphs>
  <Slides>20</Slides>
  <Notes>20</Notes>
  <HiddenSlides>0</HiddenSlides>
  <MMClips>0</MMClips>
  <ScaleCrop>false</ScaleCrop>
  <HeadingPairs>
    <vt:vector size="6" baseType="variant">
      <vt:variant>
        <vt:lpstr>Używane czcionki</vt:lpstr>
      </vt:variant>
      <vt:variant>
        <vt:i4>3</vt:i4>
      </vt:variant>
      <vt:variant>
        <vt:lpstr>Motyw</vt:lpstr>
      </vt:variant>
      <vt:variant>
        <vt:i4>1</vt:i4>
      </vt:variant>
      <vt:variant>
        <vt:lpstr>Tytuły slajdów</vt:lpstr>
      </vt:variant>
      <vt:variant>
        <vt:i4>20</vt:i4>
      </vt:variant>
    </vt:vector>
  </HeadingPairs>
  <TitlesOfParts>
    <vt:vector size="24" baseType="lpstr">
      <vt:lpstr>Arial</vt:lpstr>
      <vt:lpstr>Calibri</vt:lpstr>
      <vt:lpstr>Consolas</vt:lpstr>
      <vt:lpstr>Office Theme</vt:lpstr>
      <vt:lpstr>Analiza porównawcza skuteczności wybranych modeli językowych w postprocessingu raportów z narzędzi do statycznej analizy kodu</vt:lpstr>
      <vt:lpstr>Raporty przerastają możliwości ręcznego przeglądu</vt:lpstr>
      <vt:lpstr>Model językowy jako filtr raportu</vt:lpstr>
      <vt:lpstr>Cel i hipotezy</vt:lpstr>
      <vt:lpstr>Dwa zbiory, trzy narzędzia</vt:lpstr>
      <vt:lpstr>Fałszywy alarm = nieprawdziwe twierdzenie o kodzie</vt:lpstr>
      <vt:lpstr>Przebieg eksperymentu</vt:lpstr>
      <vt:lpstr>Każdy model filtruje, nie każdy bezpiecznie</vt:lpstr>
      <vt:lpstr>Modele różnią się stabilnością bardziej niż trafnością</vt:lpstr>
      <vt:lpstr>Kontekst jest ważniejszy niż wybór modelu</vt:lpstr>
      <vt:lpstr>Modele częściej mylą się we wniosku niż w odczycie kodu</vt:lpstr>
      <vt:lpstr>Kategoryzacja i grupowanie ostrzeżeń</vt:lpstr>
      <vt:lpstr>Wnioski</vt:lpstr>
      <vt:lpstr>Ograniczenia i kierunki dalszych badań</vt:lpstr>
      <vt:lpstr>Dziękuję za uwagę</vt:lpstr>
      <vt:lpstr>Wyniki szczegółowe: 360 ostrzeżeń z Jetty</vt:lpstr>
      <vt:lpstr>Dlaczego losuję całe reguły</vt:lpstr>
      <vt:lpstr>Prompt i odpowiedź modelu</vt:lpstr>
      <vt:lpstr>Dobór próby z Jetty</vt:lpstr>
      <vt:lpstr>Jednomyślność błędnych werdyktów</vt:lpstr>
    </vt:vector>
  </TitlesOfParts>
  <Company>Politechnika Warszawska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Analiza porównawcza skuteczności wybranych modeli językowych w postprocessingu raportów z narzędzi do statycznej analizy kodu</dc:title>
  <dc:subject>Egzamin dyplomowy</dc:subject>
  <dc:creator>Bartłomiej Ściseł</dc:creator>
  <cp:lastModifiedBy>Ściseł Bartłomiej (STUD)</cp:lastModifiedBy>
  <cp:revision>2</cp:revision>
  <dcterms:created xsi:type="dcterms:W3CDTF">2026-10-12T19:43:51Z</dcterms:created>
  <dcterms:modified xsi:type="dcterms:W3CDTF">2026-10-13T06:30:45Z</dcterms:modified>
</cp:coreProperties>
</file>